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DBB18-DF6E-4E2D-98B3-F64DAEE634DA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8A63E-0A22-4E6E-A90B-F67ED4F7C2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61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Stress the importance</a:t>
            </a:r>
            <a:r>
              <a:rPr lang="en-GB" baseline="0" dirty="0" smtClean="0"/>
              <a:t> of reading Qs first.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2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Model underlining key words on board first.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46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Talk</a:t>
            </a:r>
            <a:r>
              <a:rPr lang="en-GB" baseline="0" dirty="0" smtClean="0"/>
              <a:t> about skimming and scanning. Share some answers with class. Pupils could have A3 versions of reading material on desk.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50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</a:t>
            </a:r>
            <a:r>
              <a:rPr lang="en-GB" dirty="0" err="1" smtClean="0"/>
              <a:t>Kagan</a:t>
            </a:r>
            <a:r>
              <a:rPr lang="en-GB" dirty="0" smtClean="0"/>
              <a:t> timer on board. Give 5</a:t>
            </a:r>
            <a:r>
              <a:rPr lang="en-GB" baseline="0" dirty="0" smtClean="0"/>
              <a:t> minutes to answer question as they would in exam.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27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Groups to feedback so everyone has a thought or feeling highlighted.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46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Pair</a:t>
            </a:r>
            <a:r>
              <a:rPr lang="en-GB" baseline="0" dirty="0" smtClean="0"/>
              <a:t>s to practise saying their answers before attempting a timed, written response.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620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Class to</a:t>
            </a:r>
            <a:r>
              <a:rPr lang="en-GB" baseline="0" dirty="0" smtClean="0"/>
              <a:t> feedback their </a:t>
            </a:r>
            <a:r>
              <a:rPr lang="en-GB" baseline="0" dirty="0" smtClean="0"/>
              <a:t>own </a:t>
            </a:r>
            <a:r>
              <a:rPr lang="en-GB" baseline="0" dirty="0" smtClean="0"/>
              <a:t>suggestions and write in. </a:t>
            </a:r>
            <a:r>
              <a:rPr lang="en-GB" baseline="0" dirty="0" smtClean="0"/>
              <a:t>Questions could also be peer assessed at each stage.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167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Now, pupils should remain in their co-</a:t>
            </a:r>
            <a:r>
              <a:rPr lang="en-GB" dirty="0" err="1" smtClean="0"/>
              <a:t>opearative</a:t>
            </a:r>
            <a:r>
              <a:rPr lang="en-GB" baseline="0" dirty="0" smtClean="0"/>
              <a:t> groups and label each highlighted sentence with the REASON that it is persuasive. They can use this screen to help them.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949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could be a useful template to help them with their answer.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3E-0A22-4E6E-A90B-F67ED4F7C22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26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BFA1088-4067-4CA1-8ADC-0BA18A23BCF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750A14-54F3-4C89-AFA3-6720C367FE8C}" type="datetimeFigureOut">
              <a:rPr lang="en-GB" smtClean="0"/>
              <a:t>03/11/2011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Year 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Functional Skills Revision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4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 smtClean="0"/>
              <a:t>What were Andrew Purvis’s thoughts and feelings when he first went to Merchant’s hill?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b="1" u="sng" dirty="0" smtClean="0"/>
              <a:t>Numbered Heads Together</a:t>
            </a:r>
          </a:p>
          <a:p>
            <a:pPr marL="114300" indent="0">
              <a:buNone/>
            </a:pPr>
            <a:endParaRPr lang="en-GB" dirty="0"/>
          </a:p>
          <a:p>
            <a:pPr marL="571500" indent="-457200">
              <a:buAutoNum type="arabicPeriod"/>
            </a:pPr>
            <a:r>
              <a:rPr lang="en-GB" dirty="0" smtClean="0"/>
              <a:t>Paragraph 1</a:t>
            </a:r>
          </a:p>
          <a:p>
            <a:pPr marL="571500" indent="-457200">
              <a:buAutoNum type="arabicPeriod"/>
            </a:pPr>
            <a:r>
              <a:rPr lang="en-GB" dirty="0" smtClean="0"/>
              <a:t>Paragraph 2</a:t>
            </a:r>
          </a:p>
          <a:p>
            <a:pPr marL="571500" indent="-457200">
              <a:buAutoNum type="arabicPeriod"/>
            </a:pPr>
            <a:r>
              <a:rPr lang="en-GB" dirty="0" smtClean="0"/>
              <a:t>Paragraph 3</a:t>
            </a:r>
          </a:p>
          <a:p>
            <a:pPr marL="571500" indent="-457200">
              <a:buAutoNum type="arabicPeriod"/>
            </a:pPr>
            <a:r>
              <a:rPr lang="en-GB" dirty="0" smtClean="0"/>
              <a:t>Paragraph 4</a:t>
            </a:r>
          </a:p>
          <a:p>
            <a:pPr marL="571500" indent="-457200">
              <a:buAutoNum type="arabicPeriod"/>
            </a:pPr>
            <a:r>
              <a:rPr lang="en-GB" dirty="0" smtClean="0"/>
              <a:t>Paragraph 5</a:t>
            </a:r>
          </a:p>
          <a:p>
            <a:pPr marL="571500" indent="-457200">
              <a:buAutoNum type="arabicPeriod"/>
            </a:pPr>
            <a:endParaRPr lang="en-GB" dirty="0"/>
          </a:p>
          <a:p>
            <a:pPr marL="571500" indent="-457200">
              <a:buAutoNum type="arabicPeriod"/>
            </a:pPr>
            <a:endParaRPr lang="en-GB" dirty="0" smtClean="0"/>
          </a:p>
          <a:p>
            <a:pPr marL="114300" indent="0">
              <a:buNone/>
            </a:pPr>
            <a:r>
              <a:rPr lang="en-GB" sz="2800" b="1" dirty="0" smtClean="0"/>
              <a:t>TASK: FIND 1 THOUGHT OR FEELING FROM THE TEXT AND UNDERLINE IT.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3325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Answering Question 2</a:t>
            </a:r>
            <a:br>
              <a:rPr lang="en-GB" dirty="0" smtClean="0"/>
            </a:br>
            <a:r>
              <a:rPr lang="en-GB" sz="3200" dirty="0" smtClean="0"/>
              <a:t>Verbal Feedback – Use the starters…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069160"/>
          </a:xfrm>
        </p:spPr>
        <p:txBody>
          <a:bodyPr>
            <a:normAutofit fontScale="92500"/>
          </a:bodyPr>
          <a:lstStyle/>
          <a:p>
            <a:r>
              <a:rPr lang="en-GB" sz="2800" b="1" u="sng" dirty="0" smtClean="0"/>
              <a:t>Sentence Starters…</a:t>
            </a:r>
          </a:p>
          <a:p>
            <a:endParaRPr lang="en-GB" sz="2800" b="1" u="sng" dirty="0"/>
          </a:p>
          <a:p>
            <a:endParaRPr lang="en-GB" sz="2800" b="1" u="sng" dirty="0" smtClean="0"/>
          </a:p>
          <a:p>
            <a:endParaRPr lang="en-GB" sz="2800" b="1" u="sng" dirty="0"/>
          </a:p>
          <a:p>
            <a:endParaRPr lang="en-GB" sz="2800" b="1" u="sng" dirty="0" smtClean="0"/>
          </a:p>
          <a:p>
            <a:endParaRPr lang="en-GB" sz="2800" b="1" u="sng" dirty="0"/>
          </a:p>
          <a:p>
            <a:endParaRPr lang="en-GB" sz="2800" b="1" u="sng" dirty="0" smtClean="0"/>
          </a:p>
          <a:p>
            <a:endParaRPr lang="en-GB" sz="2800" b="1" u="sng" dirty="0"/>
          </a:p>
          <a:p>
            <a:endParaRPr lang="en-GB" sz="2800" b="1" u="sng" dirty="0" smtClean="0"/>
          </a:p>
          <a:p>
            <a:pPr algn="ctr"/>
            <a:r>
              <a:rPr lang="en-GB" sz="2800" b="1" u="sng" dirty="0" smtClean="0"/>
              <a:t>Now, answer the question under timed conditions. </a:t>
            </a:r>
          </a:p>
          <a:p>
            <a:endParaRPr lang="en-GB" sz="2800" b="1" u="sng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39552" y="2204864"/>
            <a:ext cx="280831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Andrew Purvis thinks that…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216540" y="2178968"/>
            <a:ext cx="280831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Andrew Purvis feels that…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523853" y="4149080"/>
            <a:ext cx="280831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One thing he believes is…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4188118" y="4138705"/>
            <a:ext cx="280831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 suggests that…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38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What did the children enjoy about Merchant’s Hill?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Which text do you need? How do you know?</a:t>
            </a:r>
          </a:p>
          <a:p>
            <a:pPr marL="1051560" lvl="3" indent="0">
              <a:buNone/>
            </a:pPr>
            <a:r>
              <a:rPr lang="en-GB" sz="2400" dirty="0" smtClean="0"/>
              <a:t>	(Think-Pair-Share) </a:t>
            </a:r>
          </a:p>
          <a:p>
            <a:pPr marL="1051560" lvl="3" indent="0">
              <a:buNone/>
            </a:pPr>
            <a:endParaRPr lang="en-GB" sz="2400" dirty="0"/>
          </a:p>
          <a:p>
            <a:pPr marL="1051560" lvl="3" indent="0">
              <a:buNone/>
            </a:pPr>
            <a:endParaRPr lang="en-GB" sz="2400" dirty="0" smtClean="0"/>
          </a:p>
          <a:p>
            <a:pPr marL="1051560" lvl="3" indent="0">
              <a:buNone/>
            </a:pPr>
            <a:endParaRPr lang="en-GB" sz="2400" dirty="0"/>
          </a:p>
          <a:p>
            <a:pPr marL="1051560" lvl="3" indent="0">
              <a:buNone/>
            </a:pPr>
            <a:r>
              <a:rPr lang="en-GB" sz="2400" dirty="0" smtClean="0"/>
              <a:t>Thinking Time – Highlight 2 things the children 			     enjoy. 	 </a:t>
            </a:r>
          </a:p>
          <a:p>
            <a:pPr marL="1051560" lvl="3" indent="0">
              <a:buNone/>
            </a:pPr>
            <a:endParaRPr lang="en-GB" sz="2400" dirty="0"/>
          </a:p>
          <a:p>
            <a:pPr marL="1051560" lvl="3" indent="0">
              <a:buNone/>
            </a:pPr>
            <a:endParaRPr lang="en-GB" sz="2400" dirty="0" smtClean="0"/>
          </a:p>
          <a:p>
            <a:pPr marL="1051560" lvl="3" indent="0">
              <a:buNone/>
            </a:pPr>
            <a:r>
              <a:rPr lang="en-GB" sz="2400" b="1" u="sng" dirty="0" smtClean="0"/>
              <a:t>ROUND TABLE YOUR RESPONSES AS A GROUP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32867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Answering Question 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u="sng" dirty="0"/>
              <a:t>Sentence Starters…</a:t>
            </a: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4488160" y="2184171"/>
            <a:ext cx="345638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94226" y="2195023"/>
            <a:ext cx="345638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339752" y="4437112"/>
            <a:ext cx="345638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Q4. A ‘how does’ in disguise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your shoulder partner, highlight 5 sentences which persuade you. </a:t>
            </a:r>
          </a:p>
          <a:p>
            <a:endParaRPr lang="en-GB" dirty="0"/>
          </a:p>
          <a:p>
            <a:r>
              <a:rPr lang="en-GB" dirty="0" smtClean="0"/>
              <a:t>Now, with your face partner, compare your answers. </a:t>
            </a:r>
          </a:p>
          <a:p>
            <a:endParaRPr lang="en-GB" dirty="0"/>
          </a:p>
          <a:p>
            <a:r>
              <a:rPr lang="en-GB" dirty="0" smtClean="0"/>
              <a:t>As a group, come to a </a:t>
            </a:r>
            <a:r>
              <a:rPr lang="en-GB" dirty="0" smtClean="0"/>
              <a:t>consensus (agreement) </a:t>
            </a:r>
            <a:r>
              <a:rPr lang="en-GB" dirty="0" smtClean="0"/>
              <a:t>on the 5 most persuasive sentences. </a:t>
            </a:r>
            <a:r>
              <a:rPr lang="en-GB" dirty="0" smtClean="0"/>
              <a:t>Be ready to give reasons.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5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Why are </a:t>
            </a:r>
            <a:r>
              <a:rPr lang="en-GB" smtClean="0"/>
              <a:t>they persuasive?</a:t>
            </a:r>
            <a:endParaRPr lang="en-GB"/>
          </a:p>
        </p:txBody>
      </p:sp>
      <p:sp>
        <p:nvSpPr>
          <p:cNvPr id="4" name="Explosion 1 3"/>
          <p:cNvSpPr/>
          <p:nvPr/>
        </p:nvSpPr>
        <p:spPr>
          <a:xfrm>
            <a:off x="141423" y="1215155"/>
            <a:ext cx="3744416" cy="201622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Conversational Tone – talking directly to us</a:t>
            </a:r>
            <a:endParaRPr lang="en-GB" dirty="0"/>
          </a:p>
        </p:txBody>
      </p:sp>
      <p:sp>
        <p:nvSpPr>
          <p:cNvPr id="5" name="Explosion 1 4"/>
          <p:cNvSpPr/>
          <p:nvPr/>
        </p:nvSpPr>
        <p:spPr>
          <a:xfrm>
            <a:off x="4283968" y="1395175"/>
            <a:ext cx="3384376" cy="165618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Adjectives</a:t>
            </a:r>
            <a:endParaRPr lang="en-GB" dirty="0"/>
          </a:p>
        </p:txBody>
      </p:sp>
      <p:sp>
        <p:nvSpPr>
          <p:cNvPr id="7" name="Explosion 1 6"/>
          <p:cNvSpPr/>
          <p:nvPr/>
        </p:nvSpPr>
        <p:spPr>
          <a:xfrm>
            <a:off x="755576" y="3498525"/>
            <a:ext cx="2952328" cy="151216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Rhetorical Questions</a:t>
            </a:r>
            <a:endParaRPr lang="en-GB" dirty="0"/>
          </a:p>
        </p:txBody>
      </p:sp>
      <p:sp>
        <p:nvSpPr>
          <p:cNvPr id="8" name="Explosion 1 7"/>
          <p:cNvSpPr/>
          <p:nvPr/>
        </p:nvSpPr>
        <p:spPr>
          <a:xfrm>
            <a:off x="4535488" y="3330310"/>
            <a:ext cx="3132856" cy="165618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Presenting opinion as fact</a:t>
            </a:r>
            <a:endParaRPr lang="en-GB" dirty="0"/>
          </a:p>
        </p:txBody>
      </p:sp>
      <p:sp>
        <p:nvSpPr>
          <p:cNvPr id="9" name="Explosion 1 8"/>
          <p:cNvSpPr/>
          <p:nvPr/>
        </p:nvSpPr>
        <p:spPr>
          <a:xfrm>
            <a:off x="4716016" y="5017798"/>
            <a:ext cx="3240360" cy="168356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Superlatives</a:t>
            </a:r>
            <a:endParaRPr lang="en-GB" dirty="0"/>
          </a:p>
        </p:txBody>
      </p:sp>
      <p:sp>
        <p:nvSpPr>
          <p:cNvPr id="10" name="Explosion 1 9"/>
          <p:cNvSpPr/>
          <p:nvPr/>
        </p:nvSpPr>
        <p:spPr>
          <a:xfrm>
            <a:off x="936104" y="5211510"/>
            <a:ext cx="3131840" cy="129614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Appeals to the senses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1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4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Hi Anna – Have you seen the PGL advertisement yet? I have decided to book a holidays with them because _____. I have been persuaded by their ______________. In the brochure, it says ________________________. This has persuaded me because_______________. I have also been tempted by ______ because _________________. Did you see that they also ____________________? I thought this would be good for you because ___________________________. You should consider going because I saw that ______________ and I thought you would like it as _________________________. </a:t>
            </a:r>
          </a:p>
          <a:p>
            <a:endParaRPr lang="en-GB" dirty="0"/>
          </a:p>
          <a:p>
            <a:r>
              <a:rPr lang="en-GB" b="1" dirty="0" smtClean="0"/>
              <a:t>REMEMBER! THIS IS JUST </a:t>
            </a:r>
            <a:r>
              <a:rPr lang="en-GB" b="1" u="sng" dirty="0" smtClean="0"/>
              <a:t>PEEL </a:t>
            </a:r>
            <a:r>
              <a:rPr lang="en-GB" b="1" dirty="0" smtClean="0"/>
              <a:t>DISGUISED AS A NOTE. DON’T USE SLANG OR TEXT TALK! </a:t>
            </a:r>
          </a:p>
          <a:p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2590399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Compare and contrast simply means to discuss the similarities and differences between the texts. </a:t>
            </a:r>
          </a:p>
          <a:p>
            <a:r>
              <a:rPr lang="en-GB" dirty="0"/>
              <a:t>You should only pick things here which are RELEVANT in some way. </a:t>
            </a:r>
          </a:p>
          <a:p>
            <a:r>
              <a:rPr lang="en-GB" dirty="0"/>
              <a:t>You have been asked to use headings in your answer – so make sure you do. </a:t>
            </a:r>
            <a:r>
              <a:rPr lang="en-GB" dirty="0" smtClean="0"/>
              <a:t>If it says use a grid, then…USE A GRID!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674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VENN Diagram</a:t>
            </a:r>
            <a:br>
              <a:rPr lang="en-GB" dirty="0"/>
            </a:br>
            <a:r>
              <a:rPr lang="en-GB" sz="3200" b="1" u="sng" dirty="0" smtClean="0"/>
              <a:t>PALL</a:t>
            </a:r>
            <a:r>
              <a:rPr lang="en-GB" sz="3200" dirty="0" smtClean="0"/>
              <a:t> (</a:t>
            </a:r>
            <a:r>
              <a:rPr lang="en-GB" sz="3200" b="1" u="sng" dirty="0" smtClean="0"/>
              <a:t>P</a:t>
            </a:r>
            <a:r>
              <a:rPr lang="en-GB" sz="3200" dirty="0" smtClean="0"/>
              <a:t>urpose, </a:t>
            </a:r>
            <a:r>
              <a:rPr lang="en-GB" sz="3200" b="1" u="sng" dirty="0" smtClean="0"/>
              <a:t>A</a:t>
            </a:r>
            <a:r>
              <a:rPr lang="en-GB" sz="3200" dirty="0" smtClean="0"/>
              <a:t>udience, </a:t>
            </a:r>
            <a:r>
              <a:rPr lang="en-GB" sz="3200" b="1" u="sng" dirty="0" smtClean="0"/>
              <a:t>L</a:t>
            </a:r>
            <a:r>
              <a:rPr lang="en-GB" sz="3200" dirty="0" smtClean="0"/>
              <a:t>anguage, </a:t>
            </a:r>
            <a:r>
              <a:rPr lang="en-GB" sz="3200" b="1" u="sng" dirty="0" smtClean="0"/>
              <a:t>L</a:t>
            </a:r>
            <a:r>
              <a:rPr lang="en-GB" sz="3200" dirty="0" smtClean="0"/>
              <a:t>ayout)</a:t>
            </a:r>
            <a:endParaRPr lang="en-GB" sz="3200" dirty="0"/>
          </a:p>
        </p:txBody>
      </p:sp>
      <p:pic>
        <p:nvPicPr>
          <p:cNvPr id="1026" name="Picture 2" descr="http://www.sdcoe.net/score/actbank/Ven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13338"/>
            <a:ext cx="7920880" cy="315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869160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COMPLETE THE VENN DIAGRAM CO-OPERATIVELY: SCRIBE, CAPTAIN, STRAY, CHALLENGER, ORATOR.</a:t>
            </a:r>
            <a:endParaRPr lang="en-GB" sz="3200" b="1" u="sng" dirty="0"/>
          </a:p>
        </p:txBody>
      </p:sp>
    </p:spTree>
    <p:extLst>
      <p:ext uri="{BB962C8B-B14F-4D97-AF65-F5344CB8AC3E}">
        <p14:creationId xmlns:p14="http://schemas.microsoft.com/office/powerpoint/2010/main" val="422533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620000" cy="936104"/>
          </a:xfrm>
        </p:spPr>
        <p:txBody>
          <a:bodyPr/>
          <a:lstStyle/>
          <a:p>
            <a:pPr algn="ctr"/>
            <a:r>
              <a:rPr lang="en-GB" dirty="0" smtClean="0"/>
              <a:t>Marking Criteria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208912" cy="520404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1800" b="1" dirty="0"/>
              <a:t>0 </a:t>
            </a:r>
            <a:r>
              <a:rPr lang="en-GB" sz="1800" dirty="0"/>
              <a:t>marks: question not </a:t>
            </a:r>
            <a:r>
              <a:rPr lang="en-GB" sz="1800" dirty="0" smtClean="0"/>
              <a:t>attempted</a:t>
            </a:r>
          </a:p>
          <a:p>
            <a:pPr marL="114300" indent="0">
              <a:buNone/>
            </a:pPr>
            <a:endParaRPr lang="en-GB" sz="1800" dirty="0"/>
          </a:p>
          <a:p>
            <a:pPr marL="114300" indent="0">
              <a:buNone/>
            </a:pPr>
            <a:r>
              <a:rPr lang="en-GB" sz="1800" dirty="0"/>
              <a:t>Give </a:t>
            </a:r>
            <a:r>
              <a:rPr lang="en-GB" sz="1800" b="1" dirty="0"/>
              <a:t>1 </a:t>
            </a:r>
            <a:r>
              <a:rPr lang="en-GB" sz="1800" dirty="0"/>
              <a:t>mark for candidates who struggle to engage with question and/or text</a:t>
            </a:r>
            <a:r>
              <a:rPr lang="en-GB" sz="1800" dirty="0" smtClean="0"/>
              <a:t>.</a:t>
            </a:r>
          </a:p>
          <a:p>
            <a:pPr marL="114300" indent="0">
              <a:buNone/>
            </a:pPr>
            <a:endParaRPr lang="en-GB" sz="1800" dirty="0"/>
          </a:p>
          <a:p>
            <a:pPr marL="114300" indent="0">
              <a:buNone/>
            </a:pPr>
            <a:r>
              <a:rPr lang="en-GB" sz="1800" dirty="0"/>
              <a:t>Give </a:t>
            </a:r>
            <a:r>
              <a:rPr lang="en-GB" sz="1800" b="1" dirty="0"/>
              <a:t>2-3 </a:t>
            </a:r>
            <a:r>
              <a:rPr lang="en-GB" sz="1800" dirty="0"/>
              <a:t>marks according to quality, to those who copy unselectively, make</a:t>
            </a:r>
          </a:p>
          <a:p>
            <a:pPr marL="114300" indent="0">
              <a:buNone/>
            </a:pPr>
            <a:r>
              <a:rPr lang="en-GB" sz="1800" dirty="0"/>
              <a:t>unsupported assertions or make simple comments with occasional references to the</a:t>
            </a:r>
          </a:p>
          <a:p>
            <a:pPr marL="114300" indent="0">
              <a:buNone/>
            </a:pPr>
            <a:r>
              <a:rPr lang="en-GB" sz="1800" dirty="0"/>
              <a:t>text</a:t>
            </a:r>
            <a:r>
              <a:rPr lang="en-GB" sz="1800" dirty="0" smtClean="0"/>
              <a:t>.</a:t>
            </a:r>
          </a:p>
          <a:p>
            <a:pPr marL="114300" indent="0">
              <a:buNone/>
            </a:pPr>
            <a:endParaRPr lang="en-GB" sz="1800" dirty="0"/>
          </a:p>
          <a:p>
            <a:pPr marL="114300" indent="0">
              <a:buNone/>
            </a:pPr>
            <a:r>
              <a:rPr lang="en-GB" sz="1800" dirty="0"/>
              <a:t>Give </a:t>
            </a:r>
            <a:r>
              <a:rPr lang="en-GB" sz="1800" b="1" dirty="0"/>
              <a:t>4-6 </a:t>
            </a:r>
            <a:r>
              <a:rPr lang="en-GB" sz="1800" dirty="0"/>
              <a:t>marks according to quality, to those who say what is in the brochure or</a:t>
            </a:r>
          </a:p>
          <a:p>
            <a:pPr marL="114300" indent="0">
              <a:buNone/>
            </a:pPr>
            <a:r>
              <a:rPr lang="en-GB" sz="1800" dirty="0"/>
              <a:t>make simple comments/inferences with appropriate references to the text</a:t>
            </a:r>
            <a:r>
              <a:rPr lang="en-GB" sz="1800" dirty="0" smtClean="0"/>
              <a:t>.</a:t>
            </a:r>
          </a:p>
          <a:p>
            <a:pPr marL="114300" indent="0">
              <a:buNone/>
            </a:pPr>
            <a:endParaRPr lang="en-GB" sz="1800" dirty="0"/>
          </a:p>
          <a:p>
            <a:pPr marL="114300" indent="0">
              <a:buNone/>
            </a:pPr>
            <a:r>
              <a:rPr lang="en-GB" sz="1800" dirty="0"/>
              <a:t>Give </a:t>
            </a:r>
            <a:r>
              <a:rPr lang="en-GB" sz="1800" b="1" dirty="0"/>
              <a:t>7-10 </a:t>
            </a:r>
            <a:r>
              <a:rPr lang="en-GB" sz="1800" dirty="0"/>
              <a:t>marks according to quality, to those who make valid comments based on</a:t>
            </a:r>
          </a:p>
          <a:p>
            <a:pPr marL="114300" indent="0">
              <a:buNone/>
            </a:pPr>
            <a:r>
              <a:rPr lang="en-GB" sz="1800" dirty="0"/>
              <a:t>appropriate detail from the text. These answers should be at least beginning to</a:t>
            </a:r>
          </a:p>
          <a:p>
            <a:pPr marL="114300" indent="0">
              <a:buNone/>
            </a:pPr>
            <a:r>
              <a:rPr lang="en-GB" sz="1800" dirty="0"/>
              <a:t>address the issue of 'how', although they may rely on some 'spotting and listing' of</a:t>
            </a:r>
          </a:p>
          <a:p>
            <a:pPr marL="114300" indent="0">
              <a:buNone/>
            </a:pPr>
            <a:r>
              <a:rPr lang="en-GB" sz="1800" dirty="0"/>
              <a:t>key words or quotations.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85569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Functional Skills Level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147248" cy="4800600"/>
          </a:xfrm>
        </p:spPr>
        <p:txBody>
          <a:bodyPr/>
          <a:lstStyle/>
          <a:p>
            <a:r>
              <a:rPr lang="en-GB" dirty="0" smtClean="0"/>
              <a:t>Your exam will be on </a:t>
            </a:r>
          </a:p>
          <a:p>
            <a:pPr algn="ctr"/>
            <a:r>
              <a:rPr lang="en-GB" sz="3600" b="1" dirty="0" smtClean="0"/>
              <a:t>15</a:t>
            </a:r>
            <a:r>
              <a:rPr lang="en-GB" sz="3600" b="1" baseline="30000" dirty="0" smtClean="0"/>
              <a:t>th</a:t>
            </a:r>
            <a:r>
              <a:rPr lang="en-GB" sz="3600" b="1" dirty="0" smtClean="0"/>
              <a:t> November 2011</a:t>
            </a:r>
          </a:p>
          <a:p>
            <a:pPr marL="114300" indent="0">
              <a:buNone/>
            </a:pPr>
            <a:endParaRPr lang="en-GB" dirty="0"/>
          </a:p>
          <a:p>
            <a:r>
              <a:rPr lang="en-GB" dirty="0" smtClean="0"/>
              <a:t>Functional skills has </a:t>
            </a:r>
            <a:r>
              <a:rPr lang="en-GB" b="1" u="sng" dirty="0" smtClean="0"/>
              <a:t>2 </a:t>
            </a:r>
            <a:r>
              <a:rPr lang="en-GB" dirty="0" smtClean="0"/>
              <a:t>exams.</a:t>
            </a:r>
          </a:p>
          <a:p>
            <a:pPr lvl="1"/>
            <a:r>
              <a:rPr lang="en-GB" dirty="0" smtClean="0"/>
              <a:t>Reading – 1 hour paper</a:t>
            </a:r>
          </a:p>
          <a:p>
            <a:pPr lvl="1"/>
            <a:r>
              <a:rPr lang="en-GB" dirty="0" smtClean="0"/>
              <a:t>Writing – 1 hour paper</a:t>
            </a:r>
          </a:p>
          <a:p>
            <a:pPr lvl="1"/>
            <a:endParaRPr lang="en-GB" dirty="0"/>
          </a:p>
          <a:p>
            <a:pPr marL="411480" lvl="1" indent="0" algn="ctr">
              <a:buNone/>
            </a:pPr>
            <a:r>
              <a:rPr lang="en-GB" sz="2400" b="1" u="sng" dirty="0" smtClean="0"/>
              <a:t>You may not be sitting both – so check!</a:t>
            </a:r>
            <a:endParaRPr lang="en-GB" sz="2400" b="1" u="sng" dirty="0"/>
          </a:p>
          <a:p>
            <a:pPr marL="411480" lvl="1" indent="0">
              <a:buNone/>
            </a:pPr>
            <a:endParaRPr lang="en-GB" b="1" u="sng" dirty="0" smtClean="0"/>
          </a:p>
          <a:p>
            <a:pPr marL="411480" lvl="1" indent="0">
              <a:buNone/>
            </a:pPr>
            <a:r>
              <a:rPr lang="en-GB" b="1" u="sng" dirty="0" smtClean="0"/>
              <a:t>HOWEVER … </a:t>
            </a:r>
            <a:r>
              <a:rPr lang="en-GB" dirty="0" smtClean="0"/>
              <a:t>All work done in class will be good revision for GCSE English</a:t>
            </a:r>
            <a:endParaRPr lang="en-GB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6724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Comparing 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u="sng" dirty="0" smtClean="0"/>
              <a:t>The Brochure</a:t>
            </a:r>
          </a:p>
          <a:p>
            <a:endParaRPr lang="en-GB" dirty="0"/>
          </a:p>
          <a:p>
            <a:r>
              <a:rPr lang="en-GB" sz="2400" dirty="0" smtClean="0"/>
              <a:t>One thing that would help me choose is…</a:t>
            </a:r>
          </a:p>
          <a:p>
            <a:r>
              <a:rPr lang="en-GB" sz="2400" dirty="0" smtClean="0"/>
              <a:t>I would be persuaded by…</a:t>
            </a:r>
          </a:p>
          <a:p>
            <a:r>
              <a:rPr lang="en-GB" sz="2400" dirty="0" smtClean="0"/>
              <a:t>The use of …. Is effective because…</a:t>
            </a:r>
          </a:p>
          <a:p>
            <a:r>
              <a:rPr lang="en-GB" sz="2400" dirty="0" smtClean="0"/>
              <a:t>I am tempted because…</a:t>
            </a:r>
          </a:p>
          <a:p>
            <a:r>
              <a:rPr lang="en-GB" sz="2400" dirty="0" smtClean="0"/>
              <a:t>The writer’s use of… suggests…</a:t>
            </a:r>
            <a:endParaRPr lang="en-GB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896816" cy="4590288"/>
          </a:xfrm>
        </p:spPr>
        <p:txBody>
          <a:bodyPr>
            <a:normAutofit lnSpcReduction="10000"/>
          </a:bodyPr>
          <a:lstStyle/>
          <a:p>
            <a:r>
              <a:rPr lang="en-GB" b="1" u="sng" dirty="0" smtClean="0"/>
              <a:t>The Article</a:t>
            </a:r>
          </a:p>
          <a:p>
            <a:endParaRPr lang="en-GB" b="1" u="sng" dirty="0"/>
          </a:p>
          <a:p>
            <a:r>
              <a:rPr lang="en-GB" sz="2400" dirty="0" smtClean="0"/>
              <a:t>The word “…” makes it sound … This would make the reader think…</a:t>
            </a:r>
          </a:p>
          <a:p>
            <a:r>
              <a:rPr lang="en-GB" sz="2400" dirty="0" smtClean="0"/>
              <a:t>The writer focuses on… to make the reader feel…</a:t>
            </a:r>
          </a:p>
          <a:p>
            <a:r>
              <a:rPr lang="en-GB" sz="2400" dirty="0" smtClean="0"/>
              <a:t>Another reason I might choose this holiday is…because…</a:t>
            </a:r>
          </a:p>
          <a:p>
            <a:r>
              <a:rPr lang="en-GB" sz="2400" dirty="0" smtClean="0"/>
              <a:t>…is aimed to persuade you as…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0082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Today’s Learning 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devise strategies to use in the exam</a:t>
            </a:r>
          </a:p>
          <a:p>
            <a:r>
              <a:rPr lang="en-GB" dirty="0" smtClean="0"/>
              <a:t>To improve less developed areas as identified by the mock assessment</a:t>
            </a:r>
          </a:p>
          <a:p>
            <a:r>
              <a:rPr lang="en-GB" dirty="0" smtClean="0"/>
              <a:t>To work under timed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8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282154"/>
          </a:xfrm>
        </p:spPr>
        <p:txBody>
          <a:bodyPr/>
          <a:lstStyle/>
          <a:p>
            <a:pPr algn="ctr"/>
            <a:r>
              <a:rPr lang="en-GB" dirty="0" smtClean="0"/>
              <a:t>Help! I’m stuck…and I haven’t even started!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the first thing you should read at the beginning of the exam?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Why??</a:t>
            </a:r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979712" y="2852936"/>
            <a:ext cx="4820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Questions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23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Steps…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Read the questions first.</a:t>
            </a:r>
          </a:p>
          <a:p>
            <a:r>
              <a:rPr lang="en-GB" dirty="0"/>
              <a:t>Underline any KEY words</a:t>
            </a:r>
            <a:r>
              <a:rPr lang="en-GB" dirty="0" smtClean="0"/>
              <a:t>.</a:t>
            </a:r>
          </a:p>
          <a:p>
            <a:pPr marL="11430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11430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114300" indent="0" algn="ctr">
              <a:buNone/>
            </a:pPr>
            <a:r>
              <a:rPr lang="en-GB" sz="2800" b="1" u="sng" dirty="0" smtClean="0"/>
              <a:t>Now, with your shoulder partner, use rally coach to underline the key words for the rest of the question. </a:t>
            </a:r>
          </a:p>
          <a:p>
            <a:pPr marL="11430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9983" y="2708920"/>
            <a:ext cx="71600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You are trying to persuade a younger member of your family who is thinking about going on a PGL holiday that there is plenty to do. Having read both texts/PGL advertisement, write a list for them of the activities they could do there.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501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Reading Text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many times should you read this text?</a:t>
            </a:r>
          </a:p>
          <a:p>
            <a:pPr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563888" y="2204864"/>
            <a:ext cx="530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5536" y="3284984"/>
            <a:ext cx="5878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Once for meaning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2591" y="4437112"/>
            <a:ext cx="7186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Again for </a:t>
            </a:r>
            <a:r>
              <a:rPr lang="en-US" sz="5400" b="1" i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underlining</a:t>
            </a:r>
            <a:endParaRPr lang="en-US" sz="5400" b="1" i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97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Answering the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You are trying to persuade a younger member of your family who is thinking about going on a PGL holiday that there is plenty to do. Having read both texts/PGL advertisement, write a list for them of the activities they could do there. </a:t>
            </a:r>
          </a:p>
          <a:p>
            <a:endParaRPr lang="en-GB" dirty="0" smtClean="0"/>
          </a:p>
          <a:p>
            <a:r>
              <a:rPr lang="en-GB" dirty="0" smtClean="0"/>
              <a:t>The question is worth 10 marks… what does this tell us?</a:t>
            </a:r>
          </a:p>
          <a:p>
            <a:pPr marL="1051560" lvl="3" indent="0">
              <a:buNone/>
            </a:pPr>
            <a:r>
              <a:rPr lang="en-GB" dirty="0" smtClean="0"/>
              <a:t>	</a:t>
            </a:r>
            <a:r>
              <a:rPr lang="en-GB" sz="3600" dirty="0" smtClean="0"/>
              <a:t>Think – Pair – Share </a:t>
            </a:r>
          </a:p>
          <a:p>
            <a:pPr marL="1051560" lvl="3" indent="0">
              <a:buNone/>
            </a:pPr>
            <a:endParaRPr lang="en-GB" sz="2400" dirty="0"/>
          </a:p>
          <a:p>
            <a:pPr marL="1051560" lvl="3" indent="0">
              <a:buNone/>
            </a:pPr>
            <a:r>
              <a:rPr lang="en-GB" sz="2400" dirty="0" smtClean="0"/>
              <a:t>This tells us that…</a:t>
            </a:r>
          </a:p>
          <a:p>
            <a:pPr marL="1051560" lvl="3" indent="0">
              <a:buNone/>
            </a:pPr>
            <a:r>
              <a:rPr lang="en-GB" sz="2400" dirty="0" smtClean="0"/>
              <a:t>… we need to write 10 things</a:t>
            </a:r>
          </a:p>
          <a:p>
            <a:pPr marL="1051560" lvl="3" indent="0">
              <a:buNone/>
            </a:pPr>
            <a:r>
              <a:rPr lang="en-GB" sz="2400" dirty="0" smtClean="0"/>
              <a:t>… there are 2 texts so probably 5 things from each</a:t>
            </a:r>
          </a:p>
        </p:txBody>
      </p:sp>
    </p:spTree>
    <p:extLst>
      <p:ext uri="{BB962C8B-B14F-4D97-AF65-F5344CB8AC3E}">
        <p14:creationId xmlns:p14="http://schemas.microsoft.com/office/powerpoint/2010/main" val="382231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Location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Partner A – Find 5 activities from the </a:t>
            </a:r>
            <a:r>
              <a:rPr lang="en-GB" b="1" dirty="0" smtClean="0"/>
              <a:t>Travel Article</a:t>
            </a:r>
          </a:p>
          <a:p>
            <a:r>
              <a:rPr lang="en-GB" dirty="0" smtClean="0"/>
              <a:t>Partner B – Find 5 activities from the </a:t>
            </a:r>
            <a:r>
              <a:rPr lang="en-GB" b="1" dirty="0" smtClean="0"/>
              <a:t>PGL Brochure</a:t>
            </a:r>
          </a:p>
          <a:p>
            <a:endParaRPr lang="en-GB" b="1" dirty="0"/>
          </a:p>
          <a:p>
            <a:endParaRPr lang="en-GB" b="1" dirty="0" smtClean="0"/>
          </a:p>
          <a:p>
            <a:pPr marL="114300" indent="0" algn="ctr">
              <a:buNone/>
            </a:pPr>
            <a:r>
              <a:rPr lang="en-GB" b="1" dirty="0" smtClean="0"/>
              <a:t>	YOU DON’T HAVE TIME TO READ IT FULLY AGAIN – </a:t>
            </a:r>
          </a:p>
          <a:p>
            <a:pPr marL="114300" indent="0" algn="ctr">
              <a:buNone/>
            </a:pPr>
            <a:r>
              <a:rPr lang="en-GB" b="1" dirty="0" smtClean="0"/>
              <a:t>SO SKIM AND SCAN! </a:t>
            </a:r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sz="2800" b="1" dirty="0" smtClean="0"/>
              <a:t>Now, teach each other…share your answers with your shoulder partner. Explain your strategies.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335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Answering Question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key word here is LIST.</a:t>
            </a:r>
          </a:p>
          <a:p>
            <a:r>
              <a:rPr lang="en-GB" dirty="0"/>
              <a:t>Don’t waste time writing out full sentences.</a:t>
            </a:r>
          </a:p>
          <a:p>
            <a:endParaRPr lang="en-GB" dirty="0"/>
          </a:p>
          <a:p>
            <a:r>
              <a:rPr lang="en-GB" dirty="0"/>
              <a:t>HOWEVER – this is the </a:t>
            </a:r>
            <a:r>
              <a:rPr lang="en-GB" b="1" dirty="0"/>
              <a:t>only</a:t>
            </a:r>
            <a:r>
              <a:rPr lang="en-GB" dirty="0"/>
              <a:t> question for which you can do this!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5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127</TotalTime>
  <Words>1058</Words>
  <Application>Microsoft Office PowerPoint</Application>
  <PresentationFormat>On-screen Show (4:3)</PresentationFormat>
  <Paragraphs>177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Adjacency</vt:lpstr>
      <vt:lpstr>Year 10</vt:lpstr>
      <vt:lpstr>Functional Skills Level 2</vt:lpstr>
      <vt:lpstr>Today’s Learning Objective</vt:lpstr>
      <vt:lpstr>Help! I’m stuck…and I haven’t even started! </vt:lpstr>
      <vt:lpstr>First Steps…</vt:lpstr>
      <vt:lpstr>Reading Text 1</vt:lpstr>
      <vt:lpstr>Answering the Question</vt:lpstr>
      <vt:lpstr>Location Questions</vt:lpstr>
      <vt:lpstr>Answering Question 1</vt:lpstr>
      <vt:lpstr>What were Andrew Purvis’s thoughts and feelings when he first went to Merchant’s hill?</vt:lpstr>
      <vt:lpstr>Answering Question 2 Verbal Feedback – Use the starters…</vt:lpstr>
      <vt:lpstr>What did the children enjoy about Merchant’s Hill?</vt:lpstr>
      <vt:lpstr>Answering Question 3 </vt:lpstr>
      <vt:lpstr>Q4. A ‘how does’ in disguise</vt:lpstr>
      <vt:lpstr>Why are they persuasive?</vt:lpstr>
      <vt:lpstr>Question 4 </vt:lpstr>
      <vt:lpstr>Comparison</vt:lpstr>
      <vt:lpstr>VENN Diagram PALL (Purpose, Audience, Language, Layout)</vt:lpstr>
      <vt:lpstr>Marking Criteria </vt:lpstr>
      <vt:lpstr>Comparing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10</dc:title>
  <dc:creator>Sarah STEWART</dc:creator>
  <cp:lastModifiedBy>Sarah STEWART</cp:lastModifiedBy>
  <cp:revision>15</cp:revision>
  <dcterms:created xsi:type="dcterms:W3CDTF">2011-11-03T09:58:31Z</dcterms:created>
  <dcterms:modified xsi:type="dcterms:W3CDTF">2011-11-03T16:34:44Z</dcterms:modified>
</cp:coreProperties>
</file>