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ctiveX/activeX1.xml" ContentType="application/vnd.ms-office.activeX+xml"/>
  <Override PartName="/ppt/notesSlides/notesSlide3.xml" ContentType="application/vnd.openxmlformats-officedocument.presentationml.notesSlide+xml"/>
  <Override PartName="/ppt/activeX/activeX2.xml" ContentType="application/vnd.ms-office.activeX+xml"/>
  <Override PartName="/ppt/notesSlides/notesSlide4.xml" ContentType="application/vnd.openxmlformats-officedocument.presentationml.notesSlide+xml"/>
  <Override PartName="/ppt/activeX/activeX3.xml" ContentType="application/vnd.ms-office.activeX+xml"/>
  <Override PartName="/ppt/notesSlides/notesSlide5.xml" ContentType="application/vnd.openxmlformats-officedocument.presentationml.notesSlide+xml"/>
  <Override PartName="/ppt/activeX/activeX4.xml" ContentType="application/vnd.ms-office.activeX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58" r:id="rId9"/>
    <p:sldId id="267" r:id="rId10"/>
    <p:sldId id="271" r:id="rId11"/>
    <p:sldId id="269" r:id="rId12"/>
    <p:sldId id="270" r:id="rId13"/>
    <p:sldId id="268" r:id="rId14"/>
    <p:sldId id="272" r:id="rId15"/>
    <p:sldId id="273" r:id="rId16"/>
    <p:sldId id="259" r:id="rId17"/>
    <p:sldId id="274" r:id="rId18"/>
    <p:sldId id="275" r:id="rId19"/>
    <p:sldId id="276" r:id="rId20"/>
    <p:sldId id="279" r:id="rId21"/>
    <p:sldId id="280" r:id="rId22"/>
    <p:sldId id="277" r:id="rId23"/>
    <p:sldId id="281" r:id="rId24"/>
    <p:sldId id="282" r:id="rId25"/>
    <p:sldId id="283" r:id="rId26"/>
    <p:sldId id="284" r:id="rId27"/>
    <p:sldId id="260" r:id="rId28"/>
    <p:sldId id="278" r:id="rId2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5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E533C-B2D8-46F9-8E6E-CB04B408F12C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11B10-F1E4-4CE8-8C6F-D807EB8C9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363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Boardworks KS3 Science 2008 </a:t>
            </a:r>
          </a:p>
          <a:p>
            <a:r>
              <a:rPr lang="en-GB"/>
              <a:t>Atoms, Elements and the Periodic Table</a:t>
            </a:r>
          </a:p>
        </p:txBody>
      </p:sp>
      <p:sp>
        <p:nvSpPr>
          <p:cNvPr id="533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569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Boardworks KS3 Science 2008 </a:t>
            </a:r>
          </a:p>
          <a:p>
            <a:r>
              <a:rPr lang="en-GB"/>
              <a:t>Atoms, Elements and the Periodic Table</a:t>
            </a:r>
          </a:p>
        </p:txBody>
      </p:sp>
      <p:sp>
        <p:nvSpPr>
          <p:cNvPr id="55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</p:spPr>
        <p:txBody>
          <a:bodyPr/>
          <a:lstStyle/>
          <a:p>
            <a:r>
              <a:rPr lang="en-GB" b="1"/>
              <a:t>Photo credit (left and right):</a:t>
            </a:r>
            <a:r>
              <a:rPr lang="en-GB"/>
              <a:t> </a:t>
            </a:r>
            <a:r>
              <a:rPr lang="en-US"/>
              <a:t>© 2008 Jupiterimages Corporation</a:t>
            </a:r>
          </a:p>
          <a:p>
            <a:r>
              <a:rPr lang="en-GB" b="1"/>
              <a:t>Photo credit (centre):</a:t>
            </a:r>
            <a:r>
              <a:rPr lang="en-GB"/>
              <a:t> </a:t>
            </a:r>
            <a:r>
              <a:rPr lang="en-US"/>
              <a:t>Michal Zacharzewski</a:t>
            </a:r>
          </a:p>
        </p:txBody>
      </p:sp>
    </p:spTree>
    <p:extLst>
      <p:ext uri="{BB962C8B-B14F-4D97-AF65-F5344CB8AC3E}">
        <p14:creationId xmlns:p14="http://schemas.microsoft.com/office/powerpoint/2010/main" val="3080550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Boardworks KS3 Science 2008 </a:t>
            </a:r>
          </a:p>
          <a:p>
            <a:r>
              <a:rPr lang="en-GB"/>
              <a:t>Atoms, Elements and the Periodic Table</a:t>
            </a:r>
          </a:p>
        </p:txBody>
      </p:sp>
      <p:sp>
        <p:nvSpPr>
          <p:cNvPr id="5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274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Boardworks KS3 Science 2008 </a:t>
            </a:r>
          </a:p>
          <a:p>
            <a:r>
              <a:rPr lang="en-GB"/>
              <a:t>Atoms, Elements and the Periodic Table</a:t>
            </a:r>
          </a:p>
        </p:txBody>
      </p:sp>
      <p:sp>
        <p:nvSpPr>
          <p:cNvPr id="52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09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Boardworks KS3 Science 2008 </a:t>
            </a:r>
          </a:p>
          <a:p>
            <a:r>
              <a:rPr lang="en-GB"/>
              <a:t>Atoms, Elements and the Periodic Table</a:t>
            </a:r>
          </a:p>
        </p:txBody>
      </p:sp>
      <p:sp>
        <p:nvSpPr>
          <p:cNvPr id="52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701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Boardworks KS3 Science 2008 </a:t>
            </a:r>
          </a:p>
          <a:p>
            <a:r>
              <a:rPr lang="en-GB"/>
              <a:t>Atoms, Elements and the Periodic Table</a:t>
            </a:r>
          </a:p>
        </p:txBody>
      </p:sp>
      <p:sp>
        <p:nvSpPr>
          <p:cNvPr id="52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970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3429000"/>
            <a:ext cx="4800600" cy="457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05D7E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533400"/>
            <a:ext cx="4800600" cy="2819400"/>
          </a:xfrm>
        </p:spPr>
        <p:txBody>
          <a:bodyPr/>
          <a:lstStyle>
            <a:lvl1pPr algn="l">
              <a:defRPr sz="4800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76477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586388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457200"/>
            <a:ext cx="17907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457200"/>
            <a:ext cx="52197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978567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6196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10258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143000"/>
            <a:ext cx="424847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7984" y="1143000"/>
            <a:ext cx="460851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741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7920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268760"/>
            <a:ext cx="431787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988840"/>
            <a:ext cx="43178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39147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39147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9342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660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006489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2995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546092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457200"/>
            <a:ext cx="892899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04" y="1143000"/>
            <a:ext cx="8928992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F4181E4B-0471-45E5-B969-AE92F32578D1}" type="datetimeFigureOut">
              <a:rPr lang="en-GB" smtClean="0"/>
              <a:t>20/07/2017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C2F03A84-E1CD-49A2-8223-1FABF3D9870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5D7E"/>
          </a:solidFill>
          <a:latin typeface="Comic Sans MS" pitchFamily="66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5D7E"/>
          </a:solidFill>
          <a:latin typeface="Hemi Head 426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omic Sans MS" pitchFamily="66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Comic Sans MS" pitchFamily="66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Comic Sans MS" pitchFamily="66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wmf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533400"/>
            <a:ext cx="4800600" cy="1959496"/>
          </a:xfrm>
        </p:spPr>
        <p:txBody>
          <a:bodyPr/>
          <a:lstStyle/>
          <a:p>
            <a:r>
              <a:rPr lang="en-GB" dirty="0" smtClean="0"/>
              <a:t>Materials &amp; Recycling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9863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7" name="Picture 27" descr="periodic table - si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730027"/>
            <a:ext cx="8597900" cy="385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04664"/>
            <a:ext cx="8928992" cy="609600"/>
          </a:xfrm>
        </p:spPr>
        <p:txBody>
          <a:bodyPr/>
          <a:lstStyle/>
          <a:p>
            <a:r>
              <a:rPr lang="en-GB" dirty="0"/>
              <a:t>The periodic table</a:t>
            </a:r>
          </a:p>
        </p:txBody>
      </p:sp>
      <p:sp>
        <p:nvSpPr>
          <p:cNvPr id="532485" name="Text Box 5"/>
          <p:cNvSpPr txBox="1">
            <a:spLocks noChangeArrowheads="1"/>
          </p:cNvSpPr>
          <p:nvPr/>
        </p:nvSpPr>
        <p:spPr bwMode="auto">
          <a:xfrm>
            <a:off x="323528" y="1095127"/>
            <a:ext cx="8343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GB" sz="2400" dirty="0">
                <a:latin typeface="Comic Sans MS" pitchFamily="66" charset="0"/>
              </a:rPr>
              <a:t>All the known elements are shown in the periodic table.</a:t>
            </a:r>
          </a:p>
        </p:txBody>
      </p:sp>
      <p:sp>
        <p:nvSpPr>
          <p:cNvPr id="532486" name="Text Box 6"/>
          <p:cNvSpPr txBox="1">
            <a:spLocks noChangeArrowheads="1"/>
          </p:cNvSpPr>
          <p:nvPr/>
        </p:nvSpPr>
        <p:spPr bwMode="auto">
          <a:xfrm>
            <a:off x="323528" y="5877272"/>
            <a:ext cx="85232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GB" sz="2400" dirty="0">
                <a:latin typeface="Comic Sans MS" pitchFamily="66" charset="0"/>
              </a:rPr>
              <a:t>Can you spot any patterns in how the elements are arranged in the periodic table?</a:t>
            </a:r>
          </a:p>
        </p:txBody>
      </p:sp>
      <p:pic>
        <p:nvPicPr>
          <p:cNvPr id="532500" name="Picture 20" descr="easy_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31825"/>
            <a:ext cx="1514475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06" name="Picture 26" descr="periodic table - simple (half key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730027"/>
            <a:ext cx="8597900" cy="385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56298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4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Text Box 2"/>
          <p:cNvSpPr txBox="1">
            <a:spLocks noChangeArrowheads="1"/>
          </p:cNvSpPr>
          <p:nvPr/>
        </p:nvSpPr>
        <p:spPr bwMode="auto">
          <a:xfrm>
            <a:off x="107504" y="980728"/>
            <a:ext cx="9001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2400" dirty="0">
                <a:solidFill>
                  <a:srgbClr val="010067"/>
                </a:solidFill>
                <a:latin typeface="Comic Sans MS" pitchFamily="66" charset="0"/>
              </a:rPr>
              <a:t>An </a:t>
            </a:r>
            <a:r>
              <a:rPr lang="en-GB" sz="2400" b="1" dirty="0">
                <a:solidFill>
                  <a:srgbClr val="FF6600"/>
                </a:solidFill>
                <a:latin typeface="Comic Sans MS" pitchFamily="66" charset="0"/>
              </a:rPr>
              <a:t>element</a:t>
            </a:r>
            <a:r>
              <a:rPr lang="en-GB" sz="2400" dirty="0">
                <a:solidFill>
                  <a:srgbClr val="010067"/>
                </a:solidFill>
                <a:latin typeface="Comic Sans MS" pitchFamily="66" charset="0"/>
              </a:rPr>
              <a:t> is a substance that is made of only </a:t>
            </a:r>
            <a:r>
              <a:rPr lang="en-GB" sz="2400" b="1" dirty="0">
                <a:solidFill>
                  <a:srgbClr val="FF6600"/>
                </a:solidFill>
                <a:latin typeface="Comic Sans MS" pitchFamily="66" charset="0"/>
              </a:rPr>
              <a:t>one type of atom</a:t>
            </a:r>
            <a:r>
              <a:rPr lang="en-GB" sz="2400" dirty="0">
                <a:solidFill>
                  <a:srgbClr val="010067"/>
                </a:solidFill>
                <a:latin typeface="Comic Sans MS" pitchFamily="66" charset="0"/>
              </a:rPr>
              <a:t>. Elements are the simplest substances in the universe.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552973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332656"/>
            <a:ext cx="8928992" cy="609600"/>
          </a:xfrm>
        </p:spPr>
        <p:txBody>
          <a:bodyPr/>
          <a:lstStyle/>
          <a:p>
            <a:r>
              <a:rPr lang="en-GB" dirty="0"/>
              <a:t>What is an element?</a:t>
            </a:r>
          </a:p>
        </p:txBody>
      </p:sp>
      <p:sp>
        <p:nvSpPr>
          <p:cNvPr id="552975" name="Text Box 15"/>
          <p:cNvSpPr txBox="1">
            <a:spLocks noChangeArrowheads="1"/>
          </p:cNvSpPr>
          <p:nvPr/>
        </p:nvSpPr>
        <p:spPr bwMode="auto">
          <a:xfrm>
            <a:off x="563563" y="5018400"/>
            <a:ext cx="217328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2400" dirty="0">
                <a:solidFill>
                  <a:srgbClr val="010067"/>
                </a:solidFill>
                <a:latin typeface="Comic Sans MS" pitchFamily="66" charset="0"/>
              </a:rPr>
              <a:t>Copper is an element made up of copper atoms only.</a:t>
            </a:r>
          </a:p>
        </p:txBody>
      </p:sp>
      <p:sp>
        <p:nvSpPr>
          <p:cNvPr id="552976" name="Rectangle 16"/>
          <p:cNvSpPr>
            <a:spLocks noChangeArrowheads="1"/>
          </p:cNvSpPr>
          <p:nvPr/>
        </p:nvSpPr>
        <p:spPr bwMode="auto">
          <a:xfrm>
            <a:off x="3489325" y="5018400"/>
            <a:ext cx="216376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GB" sz="2400">
                <a:solidFill>
                  <a:srgbClr val="010067"/>
                </a:solidFill>
                <a:latin typeface="Comic Sans MS" pitchFamily="66" charset="0"/>
              </a:rPr>
              <a:t>Carbon is an element made up of carbon atoms only.</a:t>
            </a:r>
          </a:p>
        </p:txBody>
      </p:sp>
      <p:sp>
        <p:nvSpPr>
          <p:cNvPr id="552977" name="Text Box 17"/>
          <p:cNvSpPr txBox="1">
            <a:spLocks noChangeArrowheads="1"/>
          </p:cNvSpPr>
          <p:nvPr/>
        </p:nvSpPr>
        <p:spPr bwMode="auto">
          <a:xfrm>
            <a:off x="6372225" y="5018400"/>
            <a:ext cx="237623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2400" dirty="0">
                <a:solidFill>
                  <a:srgbClr val="010067"/>
                </a:solidFill>
                <a:latin typeface="Comic Sans MS" pitchFamily="66" charset="0"/>
              </a:rPr>
              <a:t>Helium is an element made up of helium atoms only.</a:t>
            </a:r>
          </a:p>
        </p:txBody>
      </p:sp>
      <p:pic>
        <p:nvPicPr>
          <p:cNvPr id="552996" name="Picture 36" descr="23456283_credi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881665"/>
            <a:ext cx="1358900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80" name="Picture 20" descr="heli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10573">
            <a:off x="6625431" y="3503297"/>
            <a:ext cx="1616075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5" name="Picture 35" descr="760657_credi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2005490"/>
            <a:ext cx="1863725" cy="163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83" name="Picture 23" descr="carb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10573">
            <a:off x="3763169" y="3503297"/>
            <a:ext cx="1616075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6" name="Text Box 26"/>
          <p:cNvSpPr txBox="1">
            <a:spLocks noChangeArrowheads="1"/>
          </p:cNvSpPr>
          <p:nvPr/>
        </p:nvSpPr>
        <p:spPr bwMode="auto">
          <a:xfrm>
            <a:off x="1000125" y="36845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GB">
              <a:solidFill>
                <a:srgbClr val="010067"/>
              </a:solidFill>
            </a:endParaRPr>
          </a:p>
        </p:txBody>
      </p:sp>
      <p:pic>
        <p:nvPicPr>
          <p:cNvPr id="552994" name="Picture 34" descr="8022939_credi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2097565"/>
            <a:ext cx="1982787" cy="161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87" name="Picture 27" descr="copp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10573">
            <a:off x="843756" y="3503297"/>
            <a:ext cx="1616075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1" name="Picture 41" descr="easy_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31825"/>
            <a:ext cx="1514475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5358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2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52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52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52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5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52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52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52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76" grpId="0"/>
      <p:bldP spid="5529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Element or compound?</a:t>
            </a:r>
          </a:p>
        </p:txBody>
      </p:sp>
      <p:pic>
        <p:nvPicPr>
          <p:cNvPr id="507915" name="Picture 11" descr="medium_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2300"/>
            <a:ext cx="15144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3084" name="ShockwaveFlash1" r:id="rId2" imgW="8699400" imgH="5308560"/>
        </mc:Choice>
        <mc:Fallback>
          <p:control name="ShockwaveFlash1" r:id="rId2" imgW="8699400" imgH="530856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12725" y="1216025"/>
                  <a:ext cx="8699500" cy="530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31454575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Elements &amp; Symbols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Match up the symbol with the name of the element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3278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Chemical symbols game</a:t>
            </a:r>
          </a:p>
        </p:txBody>
      </p:sp>
      <p:pic>
        <p:nvPicPr>
          <p:cNvPr id="522253" name="Picture 13" descr="medium_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2300"/>
            <a:ext cx="15144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6156" name="ShockwaveFlash1" r:id="rId2" imgW="8699400" imgH="5308560"/>
        </mc:Choice>
        <mc:Fallback>
          <p:control name="ShockwaveFlash1" r:id="rId2" imgW="8699400" imgH="530856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12725" y="1289050"/>
                  <a:ext cx="8699500" cy="530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47977080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Complete the Facebook page on an element of your choice</a:t>
            </a:r>
          </a:p>
          <a:p>
            <a:endParaRPr lang="en-GB" dirty="0"/>
          </a:p>
          <a:p>
            <a:r>
              <a:rPr lang="en-GB" dirty="0" smtClean="0"/>
              <a:t>Due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579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3672408" cy="1185664"/>
          </a:xfrm>
        </p:spPr>
        <p:txBody>
          <a:bodyPr/>
          <a:lstStyle/>
          <a:p>
            <a:r>
              <a:rPr lang="en-GB" dirty="0" smtClean="0"/>
              <a:t>Metal Detecting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04248" y="476672"/>
            <a:ext cx="2265040" cy="457200"/>
          </a:xfrm>
        </p:spPr>
        <p:txBody>
          <a:bodyPr/>
          <a:lstStyle/>
          <a:p>
            <a:fld id="{4F2D4B44-C501-4D59-B0A3-4AD6529DFB16}" type="datetime3">
              <a:rPr lang="en-GB" sz="2000" smtClean="0">
                <a:latin typeface="Comic Sans MS" pitchFamily="66" charset="0"/>
              </a:rPr>
              <a:t>20 July, 2017</a:t>
            </a:fld>
            <a:endParaRPr lang="en-GB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074" y="218167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Objectives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2370" y="216493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All – can sort materials into metals and non-metals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2370" y="3236783"/>
            <a:ext cx="5400600" cy="1200329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Most – plan and carry out a practical to classify materials as metals &amp; non-metals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2370" y="4695527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 – draw a conclusion &amp; describe how reliable the results are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1045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Complete the </a:t>
            </a:r>
            <a:r>
              <a:rPr lang="en-GB" dirty="0" err="1" smtClean="0"/>
              <a:t>wordsearch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8044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Metals or non-metals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 at the selection of materials, sort into metals or non-metals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How did you decide which materials were metals?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4315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metal?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Practical Time….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2704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3672408" cy="1185664"/>
          </a:xfrm>
        </p:spPr>
        <p:txBody>
          <a:bodyPr/>
          <a:lstStyle/>
          <a:p>
            <a:r>
              <a:rPr lang="en-GB" dirty="0" smtClean="0"/>
              <a:t>The Material World  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04248" y="476672"/>
            <a:ext cx="2265040" cy="457200"/>
          </a:xfrm>
        </p:spPr>
        <p:txBody>
          <a:bodyPr/>
          <a:lstStyle/>
          <a:p>
            <a:fld id="{4F2D4B44-C501-4D59-B0A3-4AD6529DFB16}" type="datetime3">
              <a:rPr lang="en-GB" sz="2000" smtClean="0">
                <a:latin typeface="Comic Sans MS" pitchFamily="66" charset="0"/>
              </a:rPr>
              <a:t>20 July, 2017</a:t>
            </a:fld>
            <a:endParaRPr lang="en-GB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074" y="218167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Objectives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2370" y="216493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All – recall at least 3 materials that can be recycled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2370" y="328498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Most – describe when some common materials were first discovered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2370" y="4407495"/>
            <a:ext cx="5400600" cy="461665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 – interpret graphs and charts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3572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3672408" cy="1185664"/>
          </a:xfrm>
        </p:spPr>
        <p:txBody>
          <a:bodyPr/>
          <a:lstStyle/>
          <a:p>
            <a:r>
              <a:rPr lang="en-GB" dirty="0" smtClean="0"/>
              <a:t>Compound Interest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04248" y="476672"/>
            <a:ext cx="2265040" cy="457200"/>
          </a:xfrm>
        </p:spPr>
        <p:txBody>
          <a:bodyPr/>
          <a:lstStyle/>
          <a:p>
            <a:fld id="{4F2D4B44-C501-4D59-B0A3-4AD6529DFB16}" type="datetime3">
              <a:rPr lang="en-GB" sz="2000" smtClean="0">
                <a:latin typeface="Comic Sans MS" pitchFamily="66" charset="0"/>
              </a:rPr>
              <a:t>20 July, 2017</a:t>
            </a:fld>
            <a:endParaRPr lang="en-GB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074" y="218167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Objectives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2370" y="216493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All – to know what a compound is &amp; how it is formed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2370" y="328498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Most – explain the difference between an element &amp; a compound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2370" y="4407495"/>
            <a:ext cx="5400600" cy="1200329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 – use word equations to show what happens during simple chemical reactions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3727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Chemical symbols game</a:t>
            </a:r>
          </a:p>
        </p:txBody>
      </p:sp>
      <p:pic>
        <p:nvPicPr>
          <p:cNvPr id="522253" name="Picture 13" descr="medium_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2300"/>
            <a:ext cx="15144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7177" name="ShockwaveFlash1" r:id="rId2" imgW="8699400" imgH="5308560"/>
        </mc:Choice>
        <mc:Fallback>
          <p:control name="ShockwaveFlash1" r:id="rId2" imgW="8699400" imgH="530856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12725" y="1289050"/>
                  <a:ext cx="8699500" cy="530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6949285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you see???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19554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compounds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Name and draw your models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1850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3672408" cy="1185664"/>
          </a:xfrm>
        </p:spPr>
        <p:txBody>
          <a:bodyPr/>
          <a:lstStyle/>
          <a:p>
            <a:r>
              <a:rPr lang="en-GB" dirty="0" smtClean="0"/>
              <a:t>Properties of metals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04248" y="476672"/>
            <a:ext cx="2265040" cy="457200"/>
          </a:xfrm>
        </p:spPr>
        <p:txBody>
          <a:bodyPr/>
          <a:lstStyle/>
          <a:p>
            <a:fld id="{4F2D4B44-C501-4D59-B0A3-4AD6529DFB16}" type="datetime3">
              <a:rPr lang="en-GB" sz="2000" smtClean="0">
                <a:latin typeface="Comic Sans MS" pitchFamily="66" charset="0"/>
              </a:rPr>
              <a:t>20 July, 2017</a:t>
            </a:fld>
            <a:endParaRPr lang="en-GB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074" y="218167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Objectives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2370" y="216493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All – give examples of properties of metals and non-metals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2370" y="328498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Most – to carry out a practical on metals and non-metals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2370" y="4407495"/>
            <a:ext cx="5400600" cy="461665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 -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5004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Chemical symbols game</a:t>
            </a:r>
          </a:p>
        </p:txBody>
      </p:sp>
      <p:pic>
        <p:nvPicPr>
          <p:cNvPr id="522253" name="Picture 13" descr="medium_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2300"/>
            <a:ext cx="15144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8196" name="ShockwaveFlash1" r:id="rId2" imgW="8699400" imgH="5308560"/>
        </mc:Choice>
        <mc:Fallback>
          <p:control name="ShockwaveFlash1" r:id="rId2" imgW="8699400" imgH="530856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12725" y="1289050"/>
                  <a:ext cx="8699500" cy="530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5648816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metal?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Practical Time….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3230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3672408" cy="1185664"/>
          </a:xfrm>
        </p:spPr>
        <p:txBody>
          <a:bodyPr/>
          <a:lstStyle/>
          <a:p>
            <a:r>
              <a:rPr lang="en-GB" dirty="0" smtClean="0"/>
              <a:t>Re-use, renew &amp; recycle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04248" y="476672"/>
            <a:ext cx="2265040" cy="457200"/>
          </a:xfrm>
        </p:spPr>
        <p:txBody>
          <a:bodyPr/>
          <a:lstStyle/>
          <a:p>
            <a:fld id="{4F2D4B44-C501-4D59-B0A3-4AD6529DFB16}" type="datetime3">
              <a:rPr lang="en-GB" sz="2000" smtClean="0">
                <a:latin typeface="Comic Sans MS" pitchFamily="66" charset="0"/>
              </a:rPr>
              <a:t>20 July, 2017</a:t>
            </a:fld>
            <a:endParaRPr lang="en-GB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074" y="218167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Objectives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2370" y="216493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All – give examples of materials that can be re-used and /or recycled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2370" y="328498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Most – explain how recycling can save resources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2370" y="4407495"/>
            <a:ext cx="5400600" cy="461665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 -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1045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sorted – again…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Resort the materials </a:t>
            </a:r>
            <a:r>
              <a:rPr lang="en-GB" smtClean="0"/>
              <a:t>into groups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3784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Sorted!!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688" y="2779762"/>
            <a:ext cx="2762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42974"/>
            <a:ext cx="3061312" cy="18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256765"/>
            <a:ext cx="23241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" y="4437112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581128"/>
            <a:ext cx="2764160" cy="19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725" y="4493264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52936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644" y="1236131"/>
            <a:ext cx="2383532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820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Sorted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Name 3 materials that can be recycled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Name any metals that can be recycled?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Why is it a good idea to recycle?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8133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Grouping 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can we group different materials??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0532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much do we recycle?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do you recycle at home?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18309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Elements 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Different elements have been discovered at different times. Elements like gold and silver were discovered along time ago while others have been discovered more recently.</a:t>
            </a:r>
          </a:p>
          <a:p>
            <a:endParaRPr lang="en-GB" dirty="0"/>
          </a:p>
          <a:p>
            <a:r>
              <a:rPr lang="en-GB" dirty="0" smtClean="0"/>
              <a:t>Attempt the page on Elements timeline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6197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3672408" cy="1185664"/>
          </a:xfrm>
        </p:spPr>
        <p:txBody>
          <a:bodyPr/>
          <a:lstStyle/>
          <a:p>
            <a:r>
              <a:rPr lang="en-GB" dirty="0" smtClean="0"/>
              <a:t>Elementary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04248" y="476672"/>
            <a:ext cx="2265040" cy="457200"/>
          </a:xfrm>
        </p:spPr>
        <p:txBody>
          <a:bodyPr/>
          <a:lstStyle/>
          <a:p>
            <a:fld id="{4F2D4B44-C501-4D59-B0A3-4AD6529DFB16}" type="datetime3">
              <a:rPr lang="en-GB" sz="2000" smtClean="0">
                <a:latin typeface="Comic Sans MS" pitchFamily="66" charset="0"/>
              </a:rPr>
              <a:t>20 July, 2017</a:t>
            </a:fld>
            <a:endParaRPr lang="en-GB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074" y="218167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Objectives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2370" y="2164934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All – recall the names of some common elements &amp; their symbols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2370" y="3255367"/>
            <a:ext cx="5400600" cy="461665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Most – explain what an atom is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2370" y="3975447"/>
            <a:ext cx="5400600" cy="830997"/>
          </a:xfrm>
          <a:prstGeom prst="rect">
            <a:avLst/>
          </a:prstGeom>
          <a:solidFill>
            <a:srgbClr val="FF66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Some – write chemical symbols for a range of elements correctly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1045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arrangement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1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36912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70080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5656" y="4437112"/>
            <a:ext cx="720080" cy="342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083722" y="4564467"/>
            <a:ext cx="720080" cy="342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211960" y="3491626"/>
            <a:ext cx="720080" cy="342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5198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ffeine molecule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mi Head 426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caffeine molecule</Template>
  <TotalTime>1246</TotalTime>
  <Words>574</Words>
  <Application>Microsoft Office PowerPoint</Application>
  <PresentationFormat>On-screen Show (4:3)</PresentationFormat>
  <Paragraphs>110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 Black</vt:lpstr>
      <vt:lpstr>Calibri</vt:lpstr>
      <vt:lpstr>Comic Sans MS</vt:lpstr>
      <vt:lpstr>Hemi Head 426</vt:lpstr>
      <vt:lpstr>caffeine molecule</vt:lpstr>
      <vt:lpstr>Materials &amp; Recycling</vt:lpstr>
      <vt:lpstr>The Material World   </vt:lpstr>
      <vt:lpstr>Sorted!!</vt:lpstr>
      <vt:lpstr>Sorted</vt:lpstr>
      <vt:lpstr>Grouping materials</vt:lpstr>
      <vt:lpstr>How much do we recycle?</vt:lpstr>
      <vt:lpstr>Elements timeline</vt:lpstr>
      <vt:lpstr>Elementary</vt:lpstr>
      <vt:lpstr>Particle arrangement</vt:lpstr>
      <vt:lpstr>The periodic table</vt:lpstr>
      <vt:lpstr>What is an element?</vt:lpstr>
      <vt:lpstr>Element or compound?</vt:lpstr>
      <vt:lpstr>Elements &amp; Symbols</vt:lpstr>
      <vt:lpstr>Chemical symbols game</vt:lpstr>
      <vt:lpstr>Homework</vt:lpstr>
      <vt:lpstr>Metal Detecting</vt:lpstr>
      <vt:lpstr>Starter</vt:lpstr>
      <vt:lpstr>Metals or non-metals</vt:lpstr>
      <vt:lpstr>What is a metal?</vt:lpstr>
      <vt:lpstr>Compound Interest</vt:lpstr>
      <vt:lpstr>Chemical symbols game</vt:lpstr>
      <vt:lpstr>What do you see???</vt:lpstr>
      <vt:lpstr>Making compounds</vt:lpstr>
      <vt:lpstr>Properties of metals</vt:lpstr>
      <vt:lpstr>Chemical symbols game</vt:lpstr>
      <vt:lpstr>What is a metal?</vt:lpstr>
      <vt:lpstr>Re-use, renew &amp; recycle</vt:lpstr>
      <vt:lpstr>Getting sorted – again…</vt:lpstr>
    </vt:vector>
  </TitlesOfParts>
  <Company>Coopers Technology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&amp; Recycling</dc:title>
  <dc:creator>Sally-Anne Delasalle</dc:creator>
  <cp:lastModifiedBy>Ria s. Skinner</cp:lastModifiedBy>
  <cp:revision>31</cp:revision>
  <cp:lastPrinted>2017-07-19T15:20:30Z</cp:lastPrinted>
  <dcterms:created xsi:type="dcterms:W3CDTF">2013-01-21T15:27:14Z</dcterms:created>
  <dcterms:modified xsi:type="dcterms:W3CDTF">2017-07-20T14:49:08Z</dcterms:modified>
</cp:coreProperties>
</file>