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890" autoAdjust="0"/>
    <p:restoredTop sz="94660"/>
  </p:normalViewPr>
  <p:slideViewPr>
    <p:cSldViewPr snapToGrid="0">
      <p:cViewPr varScale="1">
        <p:scale>
          <a:sx n="68" d="100"/>
          <a:sy n="68" d="100"/>
        </p:scale>
        <p:origin x="66"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749E50BD-D431-4CC1-A9D7-170E175DBBF3}" type="datetimeFigureOut">
              <a:rPr lang="en-GB" smtClean="0"/>
              <a:t>05/05/2017</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1E382B5A-A9F7-46AC-AD80-997454A518FA}" type="slidenum">
              <a:rPr lang="en-GB" smtClean="0"/>
              <a:t>‹#›</a:t>
            </a:fld>
            <a:endParaRPr lang="en-GB"/>
          </a:p>
        </p:txBody>
      </p:sp>
    </p:spTree>
    <p:extLst>
      <p:ext uri="{BB962C8B-B14F-4D97-AF65-F5344CB8AC3E}">
        <p14:creationId xmlns:p14="http://schemas.microsoft.com/office/powerpoint/2010/main" val="4202088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382B5A-A9F7-46AC-AD80-997454A518FA}" type="slidenum">
              <a:rPr lang="en-GB" smtClean="0"/>
              <a:t>2</a:t>
            </a:fld>
            <a:endParaRPr lang="en-GB"/>
          </a:p>
        </p:txBody>
      </p:sp>
    </p:spTree>
    <p:extLst>
      <p:ext uri="{BB962C8B-B14F-4D97-AF65-F5344CB8AC3E}">
        <p14:creationId xmlns:p14="http://schemas.microsoft.com/office/powerpoint/2010/main" val="3385280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CDA96D4-1BE1-4D07-BEA3-B750C27686EA}" type="datetimeFigureOut">
              <a:rPr lang="en-GB" smtClean="0"/>
              <a:t>05/05/2017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4274440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DA96D4-1BE1-4D07-BEA3-B750C27686EA}" type="datetimeFigureOut">
              <a:rPr lang="en-GB" smtClean="0"/>
              <a:t>05/05/2017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4212654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DA96D4-1BE1-4D07-BEA3-B750C27686EA}" type="datetimeFigureOut">
              <a:rPr lang="en-GB" smtClean="0"/>
              <a:t>05/05/2017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1243150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CDA96D4-1BE1-4D07-BEA3-B750C27686EA}" type="datetimeFigureOut">
              <a:rPr lang="en-GB" smtClean="0"/>
              <a:t>05/05/2017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378925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DA96D4-1BE1-4D07-BEA3-B750C27686EA}" type="datetimeFigureOut">
              <a:rPr lang="en-GB" smtClean="0"/>
              <a:t>05/05/2017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2351687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CDA96D4-1BE1-4D07-BEA3-B750C27686EA}" type="datetimeFigureOut">
              <a:rPr lang="en-GB" smtClean="0"/>
              <a:t>05/05/2017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619037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CDA96D4-1BE1-4D07-BEA3-B750C27686EA}" type="datetimeFigureOut">
              <a:rPr lang="en-GB" smtClean="0"/>
              <a:t>05/05/2017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2434257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CDA96D4-1BE1-4D07-BEA3-B750C27686EA}" type="datetimeFigureOut">
              <a:rPr lang="en-GB" smtClean="0"/>
              <a:t>05/05/2017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1322427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DA96D4-1BE1-4D07-BEA3-B750C27686EA}" type="datetimeFigureOut">
              <a:rPr lang="en-GB" smtClean="0"/>
              <a:t>05/05/2017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733218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A96D4-1BE1-4D07-BEA3-B750C27686EA}" type="datetimeFigureOut">
              <a:rPr lang="en-GB" smtClean="0"/>
              <a:t>05/05/2017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106620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A96D4-1BE1-4D07-BEA3-B750C27686EA}" type="datetimeFigureOut">
              <a:rPr lang="en-GB" smtClean="0"/>
              <a:t>05/05/2017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6A6544-B415-41D8-BDB4-52D3018CC9A4}" type="slidenum">
              <a:rPr lang="en-GB" smtClean="0"/>
              <a:t>‹#›</a:t>
            </a:fld>
            <a:endParaRPr lang="en-GB"/>
          </a:p>
        </p:txBody>
      </p:sp>
    </p:spTree>
    <p:extLst>
      <p:ext uri="{BB962C8B-B14F-4D97-AF65-F5344CB8AC3E}">
        <p14:creationId xmlns:p14="http://schemas.microsoft.com/office/powerpoint/2010/main" val="214724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A96D4-1BE1-4D07-BEA3-B750C27686EA}" type="datetimeFigureOut">
              <a:rPr lang="en-GB" smtClean="0"/>
              <a:t>05/05/2017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6A6544-B415-41D8-BDB4-52D3018CC9A4}" type="slidenum">
              <a:rPr lang="en-GB" smtClean="0"/>
              <a:t>‹#›</a:t>
            </a:fld>
            <a:endParaRPr lang="en-GB"/>
          </a:p>
        </p:txBody>
      </p:sp>
    </p:spTree>
    <p:extLst>
      <p:ext uri="{BB962C8B-B14F-4D97-AF65-F5344CB8AC3E}">
        <p14:creationId xmlns:p14="http://schemas.microsoft.com/office/powerpoint/2010/main" val="2552723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04338908"/>
              </p:ext>
            </p:extLst>
          </p:nvPr>
        </p:nvGraphicFramePr>
        <p:xfrm>
          <a:off x="0" y="-3"/>
          <a:ext cx="12192000" cy="6870320"/>
        </p:xfrm>
        <a:graphic>
          <a:graphicData uri="http://schemas.openxmlformats.org/drawingml/2006/table">
            <a:tbl>
              <a:tblPr firstRow="1" bandRow="1">
                <a:tableStyleId>{5940675A-B579-460E-94D1-54222C63F5DA}</a:tableStyleId>
              </a:tblPr>
              <a:tblGrid>
                <a:gridCol w="2438400"/>
                <a:gridCol w="2438400"/>
                <a:gridCol w="2438400"/>
                <a:gridCol w="2438400"/>
                <a:gridCol w="2438400"/>
              </a:tblGrid>
              <a:tr h="1323158">
                <a:tc>
                  <a:txBody>
                    <a:bodyPr/>
                    <a:lstStyle/>
                    <a:p>
                      <a:pPr algn="ctr"/>
                      <a:endParaRPr lang="en-GB" sz="1600" dirty="0" smtClean="0"/>
                    </a:p>
                    <a:p>
                      <a:pPr algn="ctr"/>
                      <a:r>
                        <a:rPr lang="en-GB" sz="1600" dirty="0" smtClean="0"/>
                        <a:t>What</a:t>
                      </a:r>
                      <a:r>
                        <a:rPr lang="en-GB" sz="1600" baseline="0" dirty="0" smtClean="0"/>
                        <a:t> organs does food travel through when we eat it (in order)? </a:t>
                      </a:r>
                      <a:endParaRPr lang="en-GB" sz="1600" dirty="0"/>
                    </a:p>
                  </a:txBody>
                  <a:tcPr/>
                </a:tc>
                <a:tc>
                  <a:txBody>
                    <a:bodyPr/>
                    <a:lstStyle/>
                    <a:p>
                      <a:pPr algn="ctr"/>
                      <a:endParaRPr lang="en-GB" sz="1600" dirty="0" smtClean="0"/>
                    </a:p>
                    <a:p>
                      <a:pPr algn="ctr"/>
                      <a:endParaRPr lang="en-GB" sz="1600" dirty="0" smtClean="0"/>
                    </a:p>
                    <a:p>
                      <a:pPr algn="ctr"/>
                      <a:r>
                        <a:rPr lang="en-GB" sz="1600" dirty="0" smtClean="0"/>
                        <a:t>Enzymes</a:t>
                      </a:r>
                      <a:endParaRPr lang="en-GB" sz="1600" dirty="0"/>
                    </a:p>
                  </a:txBody>
                  <a:tcPr/>
                </a:tc>
                <a:tc>
                  <a:txBody>
                    <a:bodyPr/>
                    <a:lstStyle/>
                    <a:p>
                      <a:pPr algn="ctr"/>
                      <a:endParaRPr lang="en-GB" sz="1600" dirty="0" smtClean="0"/>
                    </a:p>
                    <a:p>
                      <a:pPr algn="ctr"/>
                      <a:r>
                        <a:rPr lang="en-GB" sz="1600" dirty="0" smtClean="0"/>
                        <a:t>How is the small intestine</a:t>
                      </a:r>
                      <a:r>
                        <a:rPr lang="en-GB" sz="1600" baseline="0" dirty="0" smtClean="0"/>
                        <a:t> adapted for maximum diffusion to occur</a:t>
                      </a:r>
                      <a:endParaRPr lang="en-GB" sz="1600" dirty="0"/>
                    </a:p>
                  </a:txBody>
                  <a:tcPr/>
                </a:tc>
                <a:tc>
                  <a:txBody>
                    <a:bodyPr/>
                    <a:lstStyle/>
                    <a:p>
                      <a:pPr algn="ctr"/>
                      <a:endParaRPr lang="en-GB" sz="1600" dirty="0" smtClean="0"/>
                    </a:p>
                    <a:p>
                      <a:pPr algn="ctr"/>
                      <a:r>
                        <a:rPr lang="en-GB" sz="1600" dirty="0" smtClean="0"/>
                        <a:t>Which Acid is produced in the stomach and what is the pH</a:t>
                      </a:r>
                      <a:endParaRPr lang="en-GB" sz="1600" dirty="0"/>
                    </a:p>
                  </a:txBody>
                  <a:tcPr/>
                </a:tc>
                <a:tc>
                  <a:txBody>
                    <a:bodyPr/>
                    <a:lstStyle/>
                    <a:p>
                      <a:pPr algn="ctr"/>
                      <a:endParaRPr lang="en-GB" sz="1600" dirty="0" smtClean="0"/>
                    </a:p>
                    <a:p>
                      <a:pPr algn="ctr"/>
                      <a:r>
                        <a:rPr lang="en-GB" sz="1600" dirty="0" smtClean="0"/>
                        <a:t>What is Bile, what does it do and</a:t>
                      </a:r>
                      <a:r>
                        <a:rPr lang="en-GB" sz="1600" baseline="0" dirty="0" smtClean="0"/>
                        <a:t> where is it produced</a:t>
                      </a:r>
                      <a:r>
                        <a:rPr lang="en-GB" sz="1600" dirty="0" smtClean="0"/>
                        <a:t>?</a:t>
                      </a:r>
                      <a:endParaRPr lang="en-GB" sz="1600" dirty="0"/>
                    </a:p>
                  </a:txBody>
                  <a:tcPr/>
                </a:tc>
              </a:tr>
              <a:tr h="1571249">
                <a:tc>
                  <a:txBody>
                    <a:bodyPr/>
                    <a:lstStyle/>
                    <a:p>
                      <a:pPr algn="ctr"/>
                      <a:endParaRPr lang="en-GB" sz="1600" dirty="0" smtClean="0"/>
                    </a:p>
                    <a:p>
                      <a:pPr algn="ctr"/>
                      <a:r>
                        <a:rPr lang="en-GB" sz="1600" dirty="0" smtClean="0"/>
                        <a:t>What is amylase.</a:t>
                      </a:r>
                      <a:r>
                        <a:rPr lang="en-GB" sz="1600" baseline="0" dirty="0" smtClean="0"/>
                        <a:t> What does it break down? What products are formed?</a:t>
                      </a:r>
                      <a:endParaRPr lang="en-GB" sz="1600" dirty="0"/>
                    </a:p>
                  </a:txBody>
                  <a:tcPr/>
                </a:tc>
                <a:tc>
                  <a:txBody>
                    <a:bodyPr/>
                    <a:lstStyle/>
                    <a:p>
                      <a:pPr algn="ctr"/>
                      <a:endParaRPr lang="en-GB" sz="16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What is</a:t>
                      </a:r>
                      <a:r>
                        <a:rPr lang="en-GB" sz="1600" baseline="0" dirty="0" smtClean="0"/>
                        <a:t> protease</a:t>
                      </a:r>
                      <a:r>
                        <a:rPr lang="en-GB" sz="1600" dirty="0" smtClean="0"/>
                        <a:t>.</a:t>
                      </a:r>
                      <a:r>
                        <a:rPr lang="en-GB" sz="1600" baseline="0" dirty="0" smtClean="0"/>
                        <a:t> What does it break down? What products are formed?</a:t>
                      </a:r>
                      <a:endParaRPr lang="en-GB" sz="1600" dirty="0" smtClean="0"/>
                    </a:p>
                    <a:p>
                      <a:pPr algn="ct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6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What is</a:t>
                      </a:r>
                      <a:r>
                        <a:rPr lang="en-GB" sz="1600" baseline="0" dirty="0" smtClean="0"/>
                        <a:t> lipase</a:t>
                      </a:r>
                      <a:r>
                        <a:rPr lang="en-GB" sz="1600" dirty="0" smtClean="0"/>
                        <a:t>.</a:t>
                      </a:r>
                      <a:r>
                        <a:rPr lang="en-GB" sz="1600" baseline="0" dirty="0" smtClean="0"/>
                        <a:t> What does it break down? What products are formed?</a:t>
                      </a:r>
                      <a:endParaRPr lang="en-GB" sz="1600" dirty="0" smtClean="0"/>
                    </a:p>
                    <a:p>
                      <a:pPr algn="ctr"/>
                      <a:endParaRPr lang="en-GB" sz="1600" dirty="0"/>
                    </a:p>
                  </a:txBody>
                  <a:tcPr/>
                </a:tc>
                <a:tc>
                  <a:txBody>
                    <a:bodyPr/>
                    <a:lstStyle/>
                    <a:p>
                      <a:pPr algn="ctr"/>
                      <a:endParaRPr lang="en-GB" sz="1600" dirty="0" smtClean="0"/>
                    </a:p>
                    <a:p>
                      <a:pPr algn="ctr"/>
                      <a:r>
                        <a:rPr lang="en-GB" sz="1600" dirty="0" smtClean="0"/>
                        <a:t>What happens to an enzyme if the temperature</a:t>
                      </a:r>
                      <a:r>
                        <a:rPr lang="en-GB" sz="1600" baseline="0" dirty="0" smtClean="0"/>
                        <a:t> gets too high?</a:t>
                      </a:r>
                      <a:endParaRPr lang="en-GB" sz="1600" dirty="0" smtClean="0"/>
                    </a:p>
                  </a:txBody>
                  <a:tcPr/>
                </a:tc>
                <a:tc>
                  <a:txBody>
                    <a:bodyPr/>
                    <a:lstStyle/>
                    <a:p>
                      <a:pPr algn="ctr"/>
                      <a:endParaRPr lang="en-GB" sz="1600" dirty="0" smtClean="0"/>
                    </a:p>
                    <a:p>
                      <a:pPr algn="ctr"/>
                      <a:r>
                        <a:rPr lang="en-GB" sz="1600" dirty="0" smtClean="0"/>
                        <a:t>What</a:t>
                      </a:r>
                      <a:r>
                        <a:rPr lang="en-GB" sz="1600" baseline="0" dirty="0" smtClean="0"/>
                        <a:t> happens to an enzyme if the pH gets too low or too high?</a:t>
                      </a:r>
                      <a:endParaRPr lang="en-GB" sz="1600" dirty="0"/>
                    </a:p>
                  </a:txBody>
                  <a:tcPr/>
                </a:tc>
              </a:tr>
              <a:tr h="1323158">
                <a:tc>
                  <a:txBody>
                    <a:bodyPr/>
                    <a:lstStyle/>
                    <a:p>
                      <a:pPr algn="ctr"/>
                      <a:endParaRPr lang="en-GB" sz="1600" dirty="0" smtClean="0"/>
                    </a:p>
                    <a:p>
                      <a:pPr algn="ctr"/>
                      <a:r>
                        <a:rPr lang="en-GB" sz="1600" dirty="0" smtClean="0"/>
                        <a:t>How is the stomach adapted</a:t>
                      </a:r>
                      <a:r>
                        <a:rPr lang="en-GB" sz="1600" baseline="0" dirty="0" smtClean="0"/>
                        <a:t> to help breakdown food?</a:t>
                      </a:r>
                      <a:endParaRPr lang="en-GB" sz="1600" dirty="0"/>
                    </a:p>
                  </a:txBody>
                  <a:tcPr/>
                </a:tc>
                <a:tc>
                  <a:txBody>
                    <a:bodyPr/>
                    <a:lstStyle/>
                    <a:p>
                      <a:pPr algn="ctr"/>
                      <a:endParaRPr lang="en-GB" sz="1600" dirty="0" smtClean="0"/>
                    </a:p>
                    <a:p>
                      <a:pPr algn="ctr"/>
                      <a:r>
                        <a:rPr lang="en-GB" sz="1600" dirty="0" smtClean="0"/>
                        <a:t>What is the optimum</a:t>
                      </a:r>
                      <a:r>
                        <a:rPr lang="en-GB" sz="1600" baseline="0" dirty="0" smtClean="0"/>
                        <a:t> pH for salivary amylase. (CLUE – found in the saliva)</a:t>
                      </a:r>
                      <a:endParaRPr lang="en-GB" sz="1600" dirty="0"/>
                    </a:p>
                  </a:txBody>
                  <a:tcPr/>
                </a:tc>
                <a:tc>
                  <a:txBody>
                    <a:bodyPr/>
                    <a:lstStyle/>
                    <a:p>
                      <a:pPr algn="ctr"/>
                      <a:endParaRPr lang="en-GB" sz="1600" dirty="0"/>
                    </a:p>
                    <a:p>
                      <a:pPr algn="ctr"/>
                      <a:r>
                        <a:rPr lang="en-GB" sz="1600" dirty="0" smtClean="0"/>
                        <a:t>Which</a:t>
                      </a:r>
                      <a:r>
                        <a:rPr lang="en-GB" sz="1600" baseline="0" dirty="0" smtClean="0"/>
                        <a:t> enzymes are found in the stomach?</a:t>
                      </a:r>
                      <a:endParaRPr lang="en-GB" sz="1600" dirty="0" smtClean="0"/>
                    </a:p>
                  </a:txBody>
                  <a:tcPr/>
                </a:tc>
                <a:tc>
                  <a:txBody>
                    <a:bodyPr/>
                    <a:lstStyle/>
                    <a:p>
                      <a:pPr algn="ctr"/>
                      <a:endParaRPr lang="en-GB" sz="1600" dirty="0" smtClean="0"/>
                    </a:p>
                    <a:p>
                      <a:pPr algn="ctr"/>
                      <a:r>
                        <a:rPr lang="en-GB" sz="1600" dirty="0" smtClean="0"/>
                        <a:t>Which enzymes are found</a:t>
                      </a:r>
                      <a:r>
                        <a:rPr lang="en-GB" sz="1600" baseline="0" dirty="0" smtClean="0"/>
                        <a:t> in the small intestine</a:t>
                      </a:r>
                      <a:endParaRPr lang="en-GB" sz="1600" dirty="0"/>
                    </a:p>
                  </a:txBody>
                  <a:tcPr/>
                </a:tc>
                <a:tc>
                  <a:txBody>
                    <a:bodyPr/>
                    <a:lstStyle/>
                    <a:p>
                      <a:pPr algn="ctr"/>
                      <a:endParaRPr lang="en-GB" sz="1600" dirty="0" smtClean="0"/>
                    </a:p>
                    <a:p>
                      <a:pPr algn="ctr"/>
                      <a:r>
                        <a:rPr lang="en-GB" sz="1600" dirty="0" smtClean="0"/>
                        <a:t>Which enzymes are found in the mouth?</a:t>
                      </a:r>
                      <a:endParaRPr lang="en-GB" sz="1600" dirty="0"/>
                    </a:p>
                  </a:txBody>
                  <a:tcPr/>
                </a:tc>
              </a:tr>
              <a:tr h="1342115">
                <a:tc>
                  <a:txBody>
                    <a:bodyPr/>
                    <a:lstStyle/>
                    <a:p>
                      <a:pPr algn="ctr"/>
                      <a:endParaRPr lang="en-GB" sz="1600" dirty="0" smtClean="0"/>
                    </a:p>
                    <a:p>
                      <a:pPr algn="ctr"/>
                      <a:r>
                        <a:rPr lang="en-GB" sz="1600" dirty="0" smtClean="0"/>
                        <a:t>Required</a:t>
                      </a:r>
                      <a:r>
                        <a:rPr lang="en-GB" sz="1600" baseline="0" dirty="0" smtClean="0"/>
                        <a:t> practical: What substance can be used to test for starch?</a:t>
                      </a:r>
                      <a:endParaRPr lang="en-GB" sz="1600" dirty="0"/>
                    </a:p>
                  </a:txBody>
                  <a:tcPr/>
                </a:tc>
                <a:tc>
                  <a:txBody>
                    <a:bodyPr/>
                    <a:lstStyle/>
                    <a:p>
                      <a:pPr algn="ctr"/>
                      <a:endParaRPr lang="en-GB" sz="1400" dirty="0" smtClean="0"/>
                    </a:p>
                    <a:p>
                      <a:pPr algn="ctr"/>
                      <a:r>
                        <a:rPr lang="en-GB" sz="1400" dirty="0" smtClean="0"/>
                        <a:t>Required practical: How would you know when starch HAS</a:t>
                      </a:r>
                      <a:r>
                        <a:rPr lang="en-GB" sz="1400" baseline="0" dirty="0" smtClean="0"/>
                        <a:t> been broken down</a:t>
                      </a:r>
                      <a:endParaRPr lang="en-GB" sz="1400" dirty="0"/>
                    </a:p>
                  </a:txBody>
                  <a:tcPr/>
                </a:tc>
                <a:tc>
                  <a:txBody>
                    <a:bodyPr/>
                    <a:lstStyle/>
                    <a:p>
                      <a:pPr algn="ctr"/>
                      <a:r>
                        <a:rPr lang="en-GB" sz="1600" dirty="0" smtClean="0"/>
                        <a:t>Required</a:t>
                      </a:r>
                      <a:r>
                        <a:rPr lang="en-GB" sz="1600" baseline="0" dirty="0" smtClean="0"/>
                        <a:t> practical: to measure the RATE of an enzyme-controlled reaction, what do you need to do</a:t>
                      </a:r>
                      <a:endParaRPr lang="en-GB" sz="1600" dirty="0" smtClean="0"/>
                    </a:p>
                  </a:txBody>
                  <a:tcPr/>
                </a:tc>
                <a:tc>
                  <a:txBody>
                    <a:bodyPr/>
                    <a:lstStyle/>
                    <a:p>
                      <a:pPr algn="ctr"/>
                      <a:r>
                        <a:rPr lang="en-GB" sz="1400" dirty="0" smtClean="0"/>
                        <a:t>Required practical: If you’re changing the pH</a:t>
                      </a:r>
                      <a:r>
                        <a:rPr lang="en-GB" sz="1400" baseline="0" dirty="0" smtClean="0"/>
                        <a:t> and looking at an enzyme reaction. What must be kept the same (control variables)</a:t>
                      </a:r>
                      <a:endParaRPr lang="en-GB" sz="1400" dirty="0"/>
                    </a:p>
                  </a:txBody>
                  <a:tcPr/>
                </a:tc>
                <a:tc>
                  <a:txBody>
                    <a:bodyPr/>
                    <a:lstStyle/>
                    <a:p>
                      <a:pPr algn="ctr"/>
                      <a:endParaRPr lang="en-GB" sz="1600" dirty="0" smtClean="0"/>
                    </a:p>
                    <a:p>
                      <a:pPr algn="ctr"/>
                      <a:r>
                        <a:rPr lang="en-GB" sz="1600" dirty="0" smtClean="0"/>
                        <a:t>What is the name of the part of the enzyme</a:t>
                      </a:r>
                      <a:r>
                        <a:rPr lang="en-GB" sz="1600" baseline="0" dirty="0" smtClean="0"/>
                        <a:t> where the substrate fits?</a:t>
                      </a:r>
                      <a:endParaRPr lang="en-GB" sz="1600" dirty="0"/>
                    </a:p>
                  </a:txBody>
                  <a:tcPr/>
                </a:tc>
              </a:tr>
              <a:tr h="1298324">
                <a:tc>
                  <a:txBody>
                    <a:bodyPr/>
                    <a:lstStyle/>
                    <a:p>
                      <a:pPr algn="ctr"/>
                      <a:r>
                        <a:rPr lang="en-GB" sz="1600" dirty="0" smtClean="0"/>
                        <a:t>Required practical: how do you test food for sugars</a:t>
                      </a:r>
                      <a:r>
                        <a:rPr lang="en-GB" sz="1600" baseline="0" dirty="0" smtClean="0"/>
                        <a:t> and what result would you see?</a:t>
                      </a:r>
                      <a:endParaRPr lang="en-GB"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Required practical: how do you test food for proteins</a:t>
                      </a:r>
                      <a:r>
                        <a:rPr lang="en-GB" sz="1600" baseline="0" dirty="0" smtClean="0"/>
                        <a:t> and what result would you see?</a:t>
                      </a:r>
                      <a:endParaRPr lang="en-GB" sz="1600" dirty="0" smtClean="0"/>
                    </a:p>
                    <a:p>
                      <a:pPr algn="ct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Required practical: how do you test food for </a:t>
                      </a:r>
                      <a:r>
                        <a:rPr lang="en-GB" sz="1600" dirty="0" smtClean="0"/>
                        <a:t>lipids (fats)</a:t>
                      </a:r>
                      <a:r>
                        <a:rPr lang="en-GB" sz="1600" baseline="0" dirty="0" smtClean="0"/>
                        <a:t> </a:t>
                      </a:r>
                      <a:r>
                        <a:rPr lang="en-GB" sz="1600" baseline="0" dirty="0" smtClean="0"/>
                        <a:t>and what result would you see?</a:t>
                      </a:r>
                      <a:endParaRPr lang="en-GB" sz="16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GB" sz="1600" dirty="0" smtClean="0"/>
                    </a:p>
                  </a:txBody>
                  <a:tcPr/>
                </a:tc>
                <a:tc>
                  <a:txBody>
                    <a:bodyPr/>
                    <a:lstStyle/>
                    <a:p>
                      <a:pPr algn="ctr"/>
                      <a:endParaRPr lang="en-GB" sz="1600" dirty="0" smtClean="0"/>
                    </a:p>
                    <a:p>
                      <a:pPr algn="ctr"/>
                      <a:r>
                        <a:rPr lang="en-GB" sz="1600" dirty="0" smtClean="0"/>
                        <a:t>Metabolism</a:t>
                      </a:r>
                      <a:endParaRPr lang="en-GB" sz="1600" dirty="0"/>
                    </a:p>
                  </a:txBody>
                  <a:tcPr/>
                </a:tc>
                <a:tc>
                  <a:txBody>
                    <a:bodyPr/>
                    <a:lstStyle/>
                    <a:p>
                      <a:pPr algn="ctr"/>
                      <a:endParaRPr lang="en-GB" sz="1600" dirty="0" smtClean="0"/>
                    </a:p>
                    <a:p>
                      <a:pPr algn="ctr"/>
                      <a:r>
                        <a:rPr lang="en-GB" sz="1600" dirty="0" smtClean="0"/>
                        <a:t>Catalyst</a:t>
                      </a:r>
                      <a:endParaRPr lang="en-GB" sz="1600" dirty="0"/>
                    </a:p>
                  </a:txBody>
                  <a:tcPr/>
                </a:tc>
              </a:tr>
            </a:tbl>
          </a:graphicData>
        </a:graphic>
      </p:graphicFrame>
    </p:spTree>
    <p:extLst>
      <p:ext uri="{BB962C8B-B14F-4D97-AF65-F5344CB8AC3E}">
        <p14:creationId xmlns:p14="http://schemas.microsoft.com/office/powerpoint/2010/main" val="843378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61819155"/>
              </p:ext>
            </p:extLst>
          </p:nvPr>
        </p:nvGraphicFramePr>
        <p:xfrm>
          <a:off x="0" y="-1"/>
          <a:ext cx="12192000" cy="6858000"/>
        </p:xfrm>
        <a:graphic>
          <a:graphicData uri="http://schemas.openxmlformats.org/drawingml/2006/table">
            <a:tbl>
              <a:tblPr firstRow="1" bandRow="1">
                <a:tableStyleId>{5940675A-B579-460E-94D1-54222C63F5DA}</a:tableStyleId>
              </a:tblPr>
              <a:tblGrid>
                <a:gridCol w="2447778"/>
                <a:gridCol w="2429022"/>
                <a:gridCol w="2438400"/>
                <a:gridCol w="2438400"/>
                <a:gridCol w="2438400"/>
              </a:tblGrid>
              <a:tr h="1371600">
                <a:tc>
                  <a:txBody>
                    <a:bodyPr/>
                    <a:lstStyle/>
                    <a:p>
                      <a:pPr algn="ctr"/>
                      <a:r>
                        <a:rPr lang="en-GB" sz="1200" dirty="0" smtClean="0"/>
                        <a:t>Bile</a:t>
                      </a:r>
                      <a:r>
                        <a:rPr lang="en-GB" sz="1200" baseline="0" dirty="0" smtClean="0"/>
                        <a:t> is a chemical that raises the </a:t>
                      </a:r>
                      <a:r>
                        <a:rPr lang="en-GB" sz="1200" baseline="0" dirty="0" err="1" smtClean="0"/>
                        <a:t>pH.</a:t>
                      </a:r>
                      <a:r>
                        <a:rPr lang="en-GB" sz="1200" baseline="0" dirty="0" smtClean="0"/>
                        <a:t> It’s made in the Liver, stored in the gall bladder and released into small intestine. You need bile because the hydrochloric acid from the stomach needs to be neutralised or the enzymes won’t work</a:t>
                      </a:r>
                      <a:endParaRPr lang="en-GB" sz="1200" dirty="0"/>
                    </a:p>
                  </a:txBody>
                  <a:tcPr/>
                </a:tc>
                <a:tc>
                  <a:txBody>
                    <a:bodyPr/>
                    <a:lstStyle/>
                    <a:p>
                      <a:pPr algn="ctr"/>
                      <a:endParaRPr lang="en-GB" sz="1400" dirty="0" smtClean="0"/>
                    </a:p>
                    <a:p>
                      <a:pPr algn="ctr"/>
                      <a:r>
                        <a:rPr lang="en-GB" sz="1400" dirty="0" smtClean="0"/>
                        <a:t>Hydrochloric</a:t>
                      </a:r>
                      <a:r>
                        <a:rPr lang="en-GB" sz="1400" baseline="0" dirty="0" smtClean="0"/>
                        <a:t> Acid</a:t>
                      </a:r>
                    </a:p>
                    <a:p>
                      <a:pPr algn="ctr"/>
                      <a:r>
                        <a:rPr lang="en-GB" sz="1400" baseline="0" dirty="0" smtClean="0"/>
                        <a:t>pH2.5 (</a:t>
                      </a:r>
                      <a:r>
                        <a:rPr lang="en-GB" sz="1400" baseline="0" dirty="0" err="1" smtClean="0"/>
                        <a:t>ish</a:t>
                      </a:r>
                      <a:r>
                        <a:rPr lang="en-GB" sz="1400" baseline="0" dirty="0" smtClean="0"/>
                        <a:t>)</a:t>
                      </a:r>
                      <a:endParaRPr lang="en-GB" sz="1400" dirty="0"/>
                    </a:p>
                  </a:txBody>
                  <a:tcPr/>
                </a:tc>
                <a:tc>
                  <a:txBody>
                    <a:bodyPr/>
                    <a:lstStyle/>
                    <a:p>
                      <a:pPr algn="ctr"/>
                      <a:endParaRPr lang="en-GB" sz="1400" dirty="0" smtClean="0"/>
                    </a:p>
                    <a:p>
                      <a:pPr algn="ctr"/>
                      <a:r>
                        <a:rPr lang="en-GB" sz="1400" dirty="0" smtClean="0"/>
                        <a:t>It has a</a:t>
                      </a:r>
                      <a:r>
                        <a:rPr lang="en-GB" sz="1400" baseline="0" dirty="0" smtClean="0"/>
                        <a:t> large surface area (due to </a:t>
                      </a:r>
                      <a:r>
                        <a:rPr lang="en-GB" sz="1400" i="1" baseline="0" dirty="0" smtClean="0"/>
                        <a:t>villi</a:t>
                      </a:r>
                      <a:r>
                        <a:rPr lang="en-GB" sz="1400" i="0" baseline="0" dirty="0" smtClean="0"/>
                        <a:t> on the walls)</a:t>
                      </a:r>
                    </a:p>
                    <a:p>
                      <a:pPr algn="ctr"/>
                      <a:r>
                        <a:rPr lang="en-GB" sz="1400" i="0" baseline="0" dirty="0" smtClean="0"/>
                        <a:t>It has thin walls (layer of epithelial cells)</a:t>
                      </a:r>
                      <a:endParaRPr lang="en-GB" sz="1400" dirty="0" smtClean="0"/>
                    </a:p>
                  </a:txBody>
                  <a:tcPr/>
                </a:tc>
                <a:tc>
                  <a:txBody>
                    <a:bodyPr/>
                    <a:lstStyle/>
                    <a:p>
                      <a:pPr algn="ctr"/>
                      <a:endParaRPr lang="en-GB" sz="1400" dirty="0" smtClean="0"/>
                    </a:p>
                    <a:p>
                      <a:pPr algn="ctr"/>
                      <a:r>
                        <a:rPr lang="en-GB" sz="1400" dirty="0" smtClean="0"/>
                        <a:t>Biological Catalysts – they speed up reactions</a:t>
                      </a:r>
                      <a:r>
                        <a:rPr lang="en-GB" sz="1400" baseline="0" dirty="0" smtClean="0"/>
                        <a:t> in the body</a:t>
                      </a:r>
                      <a:endParaRPr lang="en-GB" sz="1400" dirty="0"/>
                    </a:p>
                  </a:txBody>
                  <a:tcPr/>
                </a:tc>
                <a:tc>
                  <a:txBody>
                    <a:bodyPr/>
                    <a:lstStyle/>
                    <a:p>
                      <a:pPr algn="ctr"/>
                      <a:endParaRPr lang="en-GB" sz="1400" dirty="0" smtClean="0"/>
                    </a:p>
                    <a:p>
                      <a:pPr algn="ctr"/>
                      <a:r>
                        <a:rPr lang="en-GB" sz="1400" dirty="0" smtClean="0"/>
                        <a:t>Mouth, Stomach,</a:t>
                      </a:r>
                      <a:r>
                        <a:rPr lang="en-GB" sz="1400" baseline="0" dirty="0" smtClean="0"/>
                        <a:t> Small intestine, large intestine, rectum, anus</a:t>
                      </a:r>
                    </a:p>
                    <a:p>
                      <a:pPr algn="ctr"/>
                      <a:r>
                        <a:rPr lang="en-GB" sz="1400" baseline="0" dirty="0" smtClean="0"/>
                        <a:t>(Liver produces bile but food doesn’t go through it)</a:t>
                      </a:r>
                      <a:endParaRPr lang="en-GB" sz="1400" dirty="0"/>
                    </a:p>
                  </a:txBody>
                  <a:tcPr/>
                </a:tc>
              </a:tr>
              <a:tr h="1371600">
                <a:tc>
                  <a:txBody>
                    <a:bodyPr/>
                    <a:lstStyle/>
                    <a:p>
                      <a:pPr algn="ctr"/>
                      <a:endParaRPr lang="en-GB" sz="1400" dirty="0" smtClean="0"/>
                    </a:p>
                    <a:p>
                      <a:pPr algn="ctr"/>
                      <a:r>
                        <a:rPr lang="en-GB" sz="1400" dirty="0" smtClean="0"/>
                        <a:t>The enzyme is denatured – the active site changes shape – so the</a:t>
                      </a:r>
                      <a:r>
                        <a:rPr lang="en-GB" sz="1400" baseline="0" dirty="0" smtClean="0"/>
                        <a:t> substrate doesn’t fit</a:t>
                      </a:r>
                      <a:endParaRPr lang="en-GB" sz="1400" dirty="0"/>
                    </a:p>
                  </a:txBody>
                  <a:tcPr/>
                </a:tc>
                <a:tc>
                  <a:txBody>
                    <a:bodyPr/>
                    <a:lstStyle/>
                    <a:p>
                      <a:pPr algn="ctr"/>
                      <a:endParaRPr lang="en-GB" sz="1400" u="none" dirty="0" smtClean="0"/>
                    </a:p>
                    <a:p>
                      <a:pPr algn="ctr"/>
                      <a:r>
                        <a:rPr lang="en-GB" sz="1400" dirty="0" smtClean="0"/>
                        <a:t>The enzyme is denatured – the active site changes shape – so the</a:t>
                      </a:r>
                      <a:r>
                        <a:rPr lang="en-GB" sz="1400" baseline="0" dirty="0" smtClean="0"/>
                        <a:t> substrate doesn’t fit</a:t>
                      </a:r>
                      <a:endParaRPr lang="en-GB" sz="1400" dirty="0" smtClean="0"/>
                    </a:p>
                    <a:p>
                      <a:pPr algn="ctr"/>
                      <a:endParaRPr lang="en-GB" sz="1400" u="none" dirty="0"/>
                    </a:p>
                  </a:txBody>
                  <a:tcPr/>
                </a:tc>
                <a:tc>
                  <a:txBody>
                    <a:bodyPr/>
                    <a:lstStyle/>
                    <a:p>
                      <a:pPr algn="ctr"/>
                      <a:endParaRPr lang="en-GB" sz="1400" dirty="0" smtClean="0"/>
                    </a:p>
                    <a:p>
                      <a:pPr algn="ctr"/>
                      <a:r>
                        <a:rPr lang="en-GB" sz="1400" dirty="0" smtClean="0"/>
                        <a:t>Lipase breaks</a:t>
                      </a:r>
                      <a:r>
                        <a:rPr lang="en-GB" sz="1400" baseline="0" dirty="0" smtClean="0"/>
                        <a:t> down </a:t>
                      </a:r>
                      <a:r>
                        <a:rPr lang="en-GB" sz="1400" b="1" baseline="0" dirty="0" smtClean="0"/>
                        <a:t>fats</a:t>
                      </a:r>
                      <a:r>
                        <a:rPr lang="en-GB" sz="1400" baseline="0" dirty="0" smtClean="0"/>
                        <a:t> into </a:t>
                      </a:r>
                      <a:r>
                        <a:rPr lang="en-GB" sz="1400" b="1" baseline="0" dirty="0" smtClean="0"/>
                        <a:t>fatty acids</a:t>
                      </a:r>
                      <a:r>
                        <a:rPr lang="en-GB" sz="1400" baseline="0" dirty="0" smtClean="0"/>
                        <a:t> and </a:t>
                      </a:r>
                      <a:r>
                        <a:rPr lang="en-GB" sz="1400" b="1" baseline="0" dirty="0" smtClean="0"/>
                        <a:t>glycerol</a:t>
                      </a:r>
                      <a:endParaRPr lang="en-GB" sz="1400" b="1" dirty="0"/>
                    </a:p>
                  </a:txBody>
                  <a:tcPr/>
                </a:tc>
                <a:tc>
                  <a:txBody>
                    <a:bodyPr/>
                    <a:lstStyle/>
                    <a:p>
                      <a:pPr algn="ctr"/>
                      <a:endParaRPr lang="en-GB" sz="1400" dirty="0" smtClean="0"/>
                    </a:p>
                    <a:p>
                      <a:pPr algn="ctr"/>
                      <a:r>
                        <a:rPr lang="en-GB" sz="1400" dirty="0" smtClean="0"/>
                        <a:t>Protease breaks</a:t>
                      </a:r>
                      <a:r>
                        <a:rPr lang="en-GB" sz="1400" baseline="0" dirty="0" smtClean="0"/>
                        <a:t> down </a:t>
                      </a:r>
                      <a:r>
                        <a:rPr lang="en-GB" sz="1400" b="1" baseline="0" dirty="0" smtClean="0"/>
                        <a:t>proteins</a:t>
                      </a:r>
                      <a:r>
                        <a:rPr lang="en-GB" sz="1400" baseline="0" dirty="0" smtClean="0"/>
                        <a:t> into </a:t>
                      </a:r>
                      <a:r>
                        <a:rPr lang="en-GB" sz="1400" b="1" baseline="0" dirty="0" smtClean="0"/>
                        <a:t>amino acids</a:t>
                      </a:r>
                      <a:endParaRPr lang="en-GB" sz="1400" b="1" dirty="0" smtClean="0"/>
                    </a:p>
                  </a:txBody>
                  <a:tcPr/>
                </a:tc>
                <a:tc>
                  <a:txBody>
                    <a:bodyPr/>
                    <a:lstStyle/>
                    <a:p>
                      <a:pPr algn="ctr"/>
                      <a:endParaRPr lang="en-GB" sz="1400" dirty="0" smtClean="0"/>
                    </a:p>
                    <a:p>
                      <a:pPr algn="ctr"/>
                      <a:r>
                        <a:rPr lang="en-GB" sz="1400" dirty="0" smtClean="0"/>
                        <a:t>Amylase breaks</a:t>
                      </a:r>
                      <a:r>
                        <a:rPr lang="en-GB" sz="1400" baseline="0" dirty="0" smtClean="0"/>
                        <a:t> down</a:t>
                      </a:r>
                      <a:r>
                        <a:rPr lang="en-GB" sz="1400" b="1" baseline="0" dirty="0" smtClean="0"/>
                        <a:t> starch </a:t>
                      </a:r>
                      <a:r>
                        <a:rPr lang="en-GB" sz="1400" baseline="0" dirty="0" smtClean="0"/>
                        <a:t>into </a:t>
                      </a:r>
                      <a:r>
                        <a:rPr lang="en-GB" sz="1400" b="1" baseline="0" dirty="0" smtClean="0"/>
                        <a:t>sugars</a:t>
                      </a:r>
                      <a:endParaRPr lang="en-GB" sz="1400" b="1" dirty="0"/>
                    </a:p>
                  </a:txBody>
                  <a:tcPr/>
                </a:tc>
              </a:tr>
              <a:tr h="1371600">
                <a:tc>
                  <a:txBody>
                    <a:bodyPr/>
                    <a:lstStyle/>
                    <a:p>
                      <a:pPr algn="ctr"/>
                      <a:endParaRPr lang="en-GB" sz="1400" dirty="0" smtClean="0"/>
                    </a:p>
                    <a:p>
                      <a:pPr algn="ctr"/>
                      <a:r>
                        <a:rPr lang="en-GB" sz="1400" dirty="0" smtClean="0"/>
                        <a:t>Amylase enzymes</a:t>
                      </a:r>
                      <a:endParaRPr lang="en-GB" sz="1400" dirty="0"/>
                    </a:p>
                  </a:txBody>
                  <a:tcPr/>
                </a:tc>
                <a:tc>
                  <a:txBody>
                    <a:bodyPr/>
                    <a:lstStyle/>
                    <a:p>
                      <a:pPr algn="ctr"/>
                      <a:endParaRPr lang="en-GB" sz="1400" b="0" baseline="0" dirty="0" smtClean="0"/>
                    </a:p>
                    <a:p>
                      <a:pPr algn="ctr"/>
                      <a:r>
                        <a:rPr lang="en-GB" sz="1400" b="0" baseline="0" dirty="0" smtClean="0"/>
                        <a:t>Protease enzymes, lipase enzymes and amylase enzymes</a:t>
                      </a:r>
                    </a:p>
                  </a:txBody>
                  <a:tcPr/>
                </a:tc>
                <a:tc>
                  <a:txBody>
                    <a:bodyPr/>
                    <a:lstStyle/>
                    <a:p>
                      <a:pPr algn="ctr"/>
                      <a:endParaRPr lang="en-GB" sz="1400" dirty="0" smtClean="0"/>
                    </a:p>
                    <a:p>
                      <a:pPr algn="ctr"/>
                      <a:r>
                        <a:rPr lang="en-GB" sz="1400" dirty="0" smtClean="0"/>
                        <a:t>Protease</a:t>
                      </a:r>
                      <a:r>
                        <a:rPr lang="en-GB" sz="1400" baseline="0" dirty="0" smtClean="0"/>
                        <a:t> enzymes are found in the stomach</a:t>
                      </a:r>
                      <a:endParaRPr lang="en-GB" sz="1400" dirty="0"/>
                    </a:p>
                  </a:txBody>
                  <a:tcPr/>
                </a:tc>
                <a:tc>
                  <a:txBody>
                    <a:bodyPr/>
                    <a:lstStyle/>
                    <a:p>
                      <a:pPr algn="ctr"/>
                      <a:endParaRPr lang="en-GB" sz="1400" dirty="0" smtClean="0"/>
                    </a:p>
                    <a:p>
                      <a:pPr algn="ctr"/>
                      <a:r>
                        <a:rPr lang="en-GB" sz="1400" dirty="0" smtClean="0"/>
                        <a:t>pH7</a:t>
                      </a:r>
                    </a:p>
                  </a:txBody>
                  <a:tcPr/>
                </a:tc>
                <a:tc>
                  <a:txBody>
                    <a:bodyPr/>
                    <a:lstStyle/>
                    <a:p>
                      <a:pPr marL="0" indent="0" algn="ctr">
                        <a:buFontTx/>
                        <a:buNone/>
                      </a:pPr>
                      <a:r>
                        <a:rPr lang="en-GB" sz="1400" dirty="0" smtClean="0"/>
                        <a:t>Muscle</a:t>
                      </a:r>
                      <a:r>
                        <a:rPr lang="en-GB" sz="1400" baseline="0" dirty="0" smtClean="0"/>
                        <a:t> layers to help churn food</a:t>
                      </a:r>
                    </a:p>
                    <a:p>
                      <a:pPr marL="0" indent="0" algn="ctr">
                        <a:buFontTx/>
                        <a:buNone/>
                      </a:pPr>
                      <a:r>
                        <a:rPr lang="en-GB" sz="1400" baseline="0" dirty="0" smtClean="0"/>
                        <a:t>Glandular tissue releases enzymes</a:t>
                      </a:r>
                      <a:endParaRPr lang="en-GB" sz="1400" baseline="0" dirty="0"/>
                    </a:p>
                    <a:p>
                      <a:pPr marL="0" indent="0" algn="ctr">
                        <a:buFontTx/>
                        <a:buNone/>
                      </a:pPr>
                      <a:endParaRPr lang="en-GB" sz="1400" baseline="0" dirty="0" smtClean="0"/>
                    </a:p>
                  </a:txBody>
                  <a:tcPr/>
                </a:tc>
              </a:tr>
              <a:tr h="1371600">
                <a:tc>
                  <a:txBody>
                    <a:bodyPr/>
                    <a:lstStyle/>
                    <a:p>
                      <a:pPr algn="ctr"/>
                      <a:endParaRPr lang="en-GB" sz="1400" dirty="0" smtClean="0"/>
                    </a:p>
                    <a:p>
                      <a:pPr algn="ctr"/>
                      <a:r>
                        <a:rPr lang="en-GB" sz="1400" dirty="0" smtClean="0"/>
                        <a:t>The Active Site</a:t>
                      </a:r>
                      <a:endParaRPr lang="en-GB" sz="1400" dirty="0"/>
                    </a:p>
                  </a:txBody>
                  <a:tcPr/>
                </a:tc>
                <a:tc>
                  <a:txBody>
                    <a:bodyPr/>
                    <a:lstStyle/>
                    <a:p>
                      <a:pPr algn="l"/>
                      <a:endParaRPr lang="en-GB" sz="1400" dirty="0" smtClean="0"/>
                    </a:p>
                    <a:p>
                      <a:pPr algn="l"/>
                      <a:r>
                        <a:rPr lang="en-GB" sz="1400" dirty="0" smtClean="0"/>
                        <a:t>The temperature</a:t>
                      </a:r>
                      <a:r>
                        <a:rPr lang="en-GB" sz="1400" baseline="0" dirty="0" smtClean="0"/>
                        <a:t> must be kept the same because it would affect the rate of reaction</a:t>
                      </a:r>
                      <a:endParaRPr lang="en-GB" sz="1400" dirty="0"/>
                    </a:p>
                  </a:txBody>
                  <a:tcPr/>
                </a:tc>
                <a:tc>
                  <a:txBody>
                    <a:bodyPr/>
                    <a:lstStyle/>
                    <a:p>
                      <a:pPr algn="ctr"/>
                      <a:r>
                        <a:rPr lang="en-GB" sz="1400" dirty="0" smtClean="0"/>
                        <a:t>Use a chemical that shows when something is broken</a:t>
                      </a:r>
                      <a:r>
                        <a:rPr lang="en-GB" sz="1400" baseline="0" dirty="0" smtClean="0"/>
                        <a:t> down (e.g. iodine). Time the reaction so you know how fast it’s going</a:t>
                      </a:r>
                      <a:endParaRPr lang="en-GB" sz="1400" dirty="0"/>
                    </a:p>
                  </a:txBody>
                  <a:tcPr/>
                </a:tc>
                <a:tc>
                  <a:txBody>
                    <a:bodyPr/>
                    <a:lstStyle/>
                    <a:p>
                      <a:pPr algn="ctr"/>
                      <a:endParaRPr lang="en-GB" sz="1200" baseline="0" dirty="0" smtClean="0"/>
                    </a:p>
                    <a:p>
                      <a:pPr algn="ctr"/>
                      <a:r>
                        <a:rPr lang="en-GB" sz="1200" baseline="0" dirty="0" smtClean="0"/>
                        <a:t>If you add iodine, it WON’T turn black</a:t>
                      </a:r>
                      <a:endParaRPr lang="en-GB" sz="1200" baseline="0" dirty="0"/>
                    </a:p>
                  </a:txBody>
                  <a:tcPr/>
                </a:tc>
                <a:tc>
                  <a:txBody>
                    <a:bodyPr/>
                    <a:lstStyle/>
                    <a:p>
                      <a:pPr algn="ctr"/>
                      <a:endParaRPr lang="en-GB" sz="1400" dirty="0" smtClean="0"/>
                    </a:p>
                    <a:p>
                      <a:pPr algn="ctr"/>
                      <a:r>
                        <a:rPr lang="en-GB" sz="1400" dirty="0" smtClean="0"/>
                        <a:t>Iodine – it turns black if starch</a:t>
                      </a:r>
                      <a:r>
                        <a:rPr lang="en-GB" sz="1400" baseline="0" dirty="0" smtClean="0"/>
                        <a:t> is present</a:t>
                      </a:r>
                      <a:r>
                        <a:rPr lang="en-GB" sz="1400" dirty="0" smtClean="0"/>
                        <a:t> </a:t>
                      </a:r>
                      <a:endParaRPr lang="en-GB" sz="1400" dirty="0"/>
                    </a:p>
                  </a:txBody>
                  <a:tcPr/>
                </a:tc>
              </a:tr>
              <a:tr h="1371600">
                <a:tc>
                  <a:txBody>
                    <a:bodyPr/>
                    <a:lstStyle/>
                    <a:p>
                      <a:pPr algn="ctr"/>
                      <a:r>
                        <a:rPr lang="en-GB" sz="1400" smtClean="0"/>
                        <a:t>A </a:t>
                      </a:r>
                      <a:r>
                        <a:rPr lang="en-GB" sz="1400" dirty="0" smtClean="0"/>
                        <a:t>substance which speed</a:t>
                      </a:r>
                      <a:r>
                        <a:rPr lang="en-GB" sz="1400" baseline="0" dirty="0" smtClean="0"/>
                        <a:t>s up a reactions. </a:t>
                      </a:r>
                    </a:p>
                    <a:p>
                      <a:pPr algn="ctr"/>
                      <a:endParaRPr lang="en-GB" sz="1400" baseline="0" dirty="0" smtClean="0"/>
                    </a:p>
                    <a:p>
                      <a:pPr algn="ctr"/>
                      <a:r>
                        <a:rPr lang="en-GB" sz="1400" baseline="0" dirty="0" smtClean="0"/>
                        <a:t>It does this by lowering the activation energy.</a:t>
                      </a:r>
                      <a:endParaRPr lang="en-GB" sz="1400" dirty="0"/>
                    </a:p>
                  </a:txBody>
                  <a:tcPr/>
                </a:tc>
                <a:tc>
                  <a:txBody>
                    <a:bodyPr/>
                    <a:lstStyle/>
                    <a:p>
                      <a:pPr algn="l"/>
                      <a:endParaRPr lang="en-GB" sz="1200" dirty="0" smtClean="0"/>
                    </a:p>
                    <a:p>
                      <a:pPr algn="l"/>
                      <a:r>
                        <a:rPr lang="en-GB" sz="1400" dirty="0" smtClean="0"/>
                        <a:t>The total</a:t>
                      </a:r>
                      <a:r>
                        <a:rPr lang="en-GB" sz="1400" baseline="0" dirty="0" smtClean="0"/>
                        <a:t> rate of all the chemical reactions that occur in your cells. (Also called metabolic rate)</a:t>
                      </a:r>
                      <a:endParaRPr lang="en-GB" sz="1400" dirty="0"/>
                    </a:p>
                  </a:txBody>
                  <a:tcPr/>
                </a:tc>
                <a:tc>
                  <a:txBody>
                    <a:bodyPr/>
                    <a:lstStyle/>
                    <a:p>
                      <a:pPr algn="ctr"/>
                      <a:endParaRPr lang="en-GB" sz="1400" dirty="0" smtClean="0"/>
                    </a:p>
                    <a:p>
                      <a:pPr algn="ctr"/>
                      <a:r>
                        <a:rPr lang="en-GB" sz="1400" b="0" dirty="0" smtClean="0"/>
                        <a:t>Add </a:t>
                      </a:r>
                      <a:r>
                        <a:rPr lang="en-GB" sz="1400" b="1" dirty="0" smtClean="0"/>
                        <a:t>ethanol</a:t>
                      </a:r>
                      <a:r>
                        <a:rPr lang="en-GB" sz="1400" b="0" baseline="0" dirty="0" smtClean="0"/>
                        <a:t>. A </a:t>
                      </a:r>
                      <a:r>
                        <a:rPr lang="en-GB" sz="1400" b="1" baseline="0" dirty="0" smtClean="0"/>
                        <a:t>cloudy layer</a:t>
                      </a:r>
                      <a:r>
                        <a:rPr lang="en-GB" sz="1400" b="0" baseline="0" dirty="0" smtClean="0"/>
                        <a:t> is formed if lipids are present</a:t>
                      </a:r>
                      <a:endParaRPr lang="en-GB" sz="1400" b="0" dirty="0"/>
                    </a:p>
                  </a:txBody>
                  <a:tcPr/>
                </a:tc>
                <a:tc>
                  <a:txBody>
                    <a:bodyPr/>
                    <a:lstStyle/>
                    <a:p>
                      <a:pPr algn="ctr"/>
                      <a:endParaRPr lang="en-GB" sz="1400" baseline="0" dirty="0" smtClean="0"/>
                    </a:p>
                    <a:p>
                      <a:pPr algn="ctr"/>
                      <a:r>
                        <a:rPr lang="en-GB" sz="1400" baseline="0" dirty="0" smtClean="0"/>
                        <a:t>Add </a:t>
                      </a:r>
                      <a:r>
                        <a:rPr lang="en-GB" sz="1400" b="1" baseline="0" dirty="0" smtClean="0"/>
                        <a:t>Biuret </a:t>
                      </a:r>
                      <a:r>
                        <a:rPr lang="en-GB" sz="1400" b="0" baseline="0" dirty="0" smtClean="0"/>
                        <a:t>solution. It turns </a:t>
                      </a:r>
                      <a:r>
                        <a:rPr lang="en-GB" sz="1400" b="1" baseline="0" dirty="0" smtClean="0"/>
                        <a:t>purple</a:t>
                      </a:r>
                      <a:r>
                        <a:rPr lang="en-GB" sz="1400" b="0" baseline="0" dirty="0" smtClean="0"/>
                        <a:t> if protein is present</a:t>
                      </a:r>
                      <a:endParaRPr lang="en-GB" sz="1400" baseline="0" dirty="0"/>
                    </a:p>
                  </a:txBody>
                  <a:tcPr/>
                </a:tc>
                <a:tc>
                  <a:txBody>
                    <a:bodyPr/>
                    <a:lstStyle/>
                    <a:p>
                      <a:pPr algn="ctr"/>
                      <a:endParaRPr lang="en-GB" sz="1400" dirty="0" smtClean="0"/>
                    </a:p>
                    <a:p>
                      <a:pPr algn="ctr"/>
                      <a:r>
                        <a:rPr lang="en-GB" sz="1400" dirty="0" smtClean="0"/>
                        <a:t>Add </a:t>
                      </a:r>
                      <a:r>
                        <a:rPr lang="en-GB" sz="1400" b="1" dirty="0" err="1" smtClean="0"/>
                        <a:t>Benedicts</a:t>
                      </a:r>
                      <a:r>
                        <a:rPr lang="en-GB" sz="1400" b="1" dirty="0" smtClean="0"/>
                        <a:t> </a:t>
                      </a:r>
                      <a:r>
                        <a:rPr lang="en-GB" sz="1400" b="0" dirty="0" smtClean="0"/>
                        <a:t>solution. It turns </a:t>
                      </a:r>
                      <a:r>
                        <a:rPr lang="en-GB" sz="1400" b="1" dirty="0" smtClean="0"/>
                        <a:t>red</a:t>
                      </a:r>
                      <a:r>
                        <a:rPr lang="en-GB" sz="1400" b="1" baseline="0" dirty="0" smtClean="0"/>
                        <a:t> </a:t>
                      </a:r>
                      <a:r>
                        <a:rPr lang="en-GB" sz="1400" b="0" baseline="0" dirty="0" smtClean="0"/>
                        <a:t>if sugar is present</a:t>
                      </a:r>
                      <a:endParaRPr lang="en-GB" sz="1400" dirty="0"/>
                    </a:p>
                  </a:txBody>
                  <a:tcPr/>
                </a:tc>
              </a:tr>
            </a:tbl>
          </a:graphicData>
        </a:graphic>
      </p:graphicFrame>
    </p:spTree>
    <p:extLst>
      <p:ext uri="{BB962C8B-B14F-4D97-AF65-F5344CB8AC3E}">
        <p14:creationId xmlns:p14="http://schemas.microsoft.com/office/powerpoint/2010/main" val="2048707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639</Words>
  <Application>Microsoft Office PowerPoint</Application>
  <PresentationFormat>Widescreen</PresentationFormat>
  <Paragraphs>99</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Webb</dc:creator>
  <cp:lastModifiedBy>A Webb</cp:lastModifiedBy>
  <cp:revision>16</cp:revision>
  <cp:lastPrinted>2017-05-04T09:47:02Z</cp:lastPrinted>
  <dcterms:created xsi:type="dcterms:W3CDTF">2017-05-03T08:29:39Z</dcterms:created>
  <dcterms:modified xsi:type="dcterms:W3CDTF">2017-05-05T08:58:12Z</dcterms:modified>
</cp:coreProperties>
</file>