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6890" autoAdjust="0"/>
    <p:restoredTop sz="94660"/>
  </p:normalViewPr>
  <p:slideViewPr>
    <p:cSldViewPr snapToGrid="0">
      <p:cViewPr varScale="1">
        <p:scale>
          <a:sx n="58" d="100"/>
          <a:sy n="58" d="100"/>
        </p:scale>
        <p:origin x="8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E50BD-D431-4CC1-A9D7-170E175DBBF3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382B5A-A9F7-46AC-AD80-997454A518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088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440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654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150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253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687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037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257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427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218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205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246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72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451679"/>
              </p:ext>
            </p:extLst>
          </p:nvPr>
        </p:nvGraphicFramePr>
        <p:xfrm>
          <a:off x="0" y="-3"/>
          <a:ext cx="12192000" cy="68580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1713522"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 is the difference between </a:t>
                      </a:r>
                      <a:r>
                        <a:rPr lang="en-GB" sz="1600" b="1" dirty="0" smtClean="0"/>
                        <a:t>communicable</a:t>
                      </a:r>
                      <a:r>
                        <a:rPr lang="en-GB" sz="1600" b="0" dirty="0" smtClean="0"/>
                        <a:t> and </a:t>
                      </a:r>
                      <a:r>
                        <a:rPr lang="en-GB" sz="1600" b="1" dirty="0" smtClean="0"/>
                        <a:t>non-communicable</a:t>
                      </a:r>
                      <a:r>
                        <a:rPr lang="en-GB" sz="1600" b="1" baseline="0" dirty="0" smtClean="0"/>
                        <a:t> </a:t>
                      </a:r>
                      <a:r>
                        <a:rPr lang="en-GB" sz="1600" b="0" baseline="0" dirty="0" smtClean="0"/>
                        <a:t>diseases?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Give three ways that pathogens are spread and say how they cause disease.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 is a vaccination</a:t>
                      </a:r>
                      <a:r>
                        <a:rPr lang="en-GB" sz="1600" baseline="0" dirty="0" smtClean="0"/>
                        <a:t>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Name three viral diseases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Name at least 2 bacterial diseases</a:t>
                      </a:r>
                      <a:endParaRPr lang="en-GB" sz="1600" dirty="0"/>
                    </a:p>
                  </a:txBody>
                  <a:tcPr/>
                </a:tc>
              </a:tr>
              <a:tr h="1692888">
                <a:tc>
                  <a:txBody>
                    <a:bodyPr/>
                    <a:lstStyle/>
                    <a:p>
                      <a:pPr algn="ctr"/>
                      <a:endParaRPr lang="en-GB" sz="1200" dirty="0" smtClean="0"/>
                    </a:p>
                    <a:p>
                      <a:pPr algn="ctr"/>
                      <a:r>
                        <a:rPr lang="en-GB" sz="1600" dirty="0" smtClean="0"/>
                        <a:t>Name a disease caused by a fungus </a:t>
                      </a:r>
                      <a:r>
                        <a:rPr lang="en-GB" sz="1600" baseline="0" dirty="0" smtClean="0"/>
                        <a:t> and a disease caused by a protest parasite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</a:t>
                      </a:r>
                      <a:r>
                        <a:rPr lang="en-GB" sz="1600" baseline="0" dirty="0" smtClean="0"/>
                        <a:t> cells and tissues are involved in the ‘immune system’?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 are the three ways that white blood cells help to defend</a:t>
                      </a:r>
                      <a:r>
                        <a:rPr lang="en-GB" sz="1600" baseline="0" dirty="0" smtClean="0"/>
                        <a:t> against disease?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 are antibiotics?</a:t>
                      </a:r>
                    </a:p>
                    <a:p>
                      <a:pPr algn="ctr"/>
                      <a:r>
                        <a:rPr lang="en-GB" sz="1600" dirty="0" smtClean="0"/>
                        <a:t>What do</a:t>
                      </a:r>
                      <a:r>
                        <a:rPr lang="en-GB" sz="1600" baseline="0" dirty="0" smtClean="0"/>
                        <a:t> we mean by antibiotic resistance?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 is a double blind trial?</a:t>
                      </a:r>
                      <a:r>
                        <a:rPr lang="en-GB" sz="1600" baseline="0" dirty="0" smtClean="0"/>
                        <a:t> </a:t>
                      </a:r>
                      <a:endParaRPr lang="en-GB" sz="1600" dirty="0"/>
                    </a:p>
                  </a:txBody>
                  <a:tcPr/>
                </a:tc>
              </a:tr>
              <a:tr h="1713522"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Approximately how long does it</a:t>
                      </a:r>
                      <a:r>
                        <a:rPr lang="en-GB" sz="1600" baseline="0" dirty="0" smtClean="0"/>
                        <a:t> take to test a new medicine and what are the stages?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 are the two types of tumour and how are</a:t>
                      </a:r>
                      <a:r>
                        <a:rPr lang="en-GB" sz="1600" baseline="0" dirty="0" smtClean="0"/>
                        <a:t> they different?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How</a:t>
                      </a:r>
                      <a:r>
                        <a:rPr lang="en-GB" sz="1600" baseline="0" dirty="0" smtClean="0"/>
                        <a:t> exactly does cigarette smoke harm you?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How</a:t>
                      </a:r>
                      <a:r>
                        <a:rPr lang="en-GB" sz="1600" baseline="0" dirty="0" smtClean="0"/>
                        <a:t> exactly does alcohol harm you?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 do</a:t>
                      </a:r>
                      <a:r>
                        <a:rPr lang="en-GB" sz="1600" baseline="0" dirty="0" smtClean="0"/>
                        <a:t> we mean by ‘</a:t>
                      </a:r>
                      <a:r>
                        <a:rPr lang="en-GB" sz="1600" b="1" baseline="0" dirty="0" smtClean="0"/>
                        <a:t>risk factors’?</a:t>
                      </a:r>
                      <a:r>
                        <a:rPr lang="en-GB" sz="1600" b="0" baseline="0" dirty="0" smtClean="0"/>
                        <a:t> Name some risk factors for non-communicable diseases</a:t>
                      </a:r>
                      <a:endParaRPr lang="en-GB" sz="1600" dirty="0"/>
                    </a:p>
                  </a:txBody>
                  <a:tcPr/>
                </a:tc>
              </a:tr>
              <a:tr h="1738071"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Explain exactly</a:t>
                      </a:r>
                      <a:r>
                        <a:rPr lang="en-GB" sz="1600" baseline="0" dirty="0" smtClean="0"/>
                        <a:t> how heart disease can lead to a heart attack (4)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Carcinogen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How</a:t>
                      </a:r>
                      <a:r>
                        <a:rPr lang="en-GB" sz="1600" baseline="0" dirty="0" smtClean="0"/>
                        <a:t> is ionising radiation linked to disease?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Explain 2 ways of treating</a:t>
                      </a:r>
                      <a:r>
                        <a:rPr lang="en-GB" sz="1600" baseline="0" dirty="0" smtClean="0"/>
                        <a:t> cancer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Explain</a:t>
                      </a:r>
                      <a:r>
                        <a:rPr lang="en-GB" sz="1600" baseline="0" dirty="0" smtClean="0"/>
                        <a:t> how the immune response is different after having a vaccine compared to before.</a:t>
                      </a:r>
                      <a:endParaRPr lang="en-GB" sz="16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3378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001020"/>
              </p:ext>
            </p:extLst>
          </p:nvPr>
        </p:nvGraphicFramePr>
        <p:xfrm>
          <a:off x="0" y="-3"/>
          <a:ext cx="12192000" cy="68799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1692593"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Salmonella Food Poisoning</a:t>
                      </a:r>
                    </a:p>
                    <a:p>
                      <a:pPr algn="ctr"/>
                      <a:r>
                        <a:rPr lang="en-GB" sz="1600" dirty="0" err="1" smtClean="0"/>
                        <a:t>Gonorrhea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Measles</a:t>
                      </a:r>
                    </a:p>
                    <a:p>
                      <a:pPr algn="ctr"/>
                      <a:r>
                        <a:rPr lang="en-GB" sz="1600" dirty="0" smtClean="0"/>
                        <a:t>HIV which causes</a:t>
                      </a:r>
                      <a:r>
                        <a:rPr lang="en-GB" sz="1600" baseline="0" dirty="0" smtClean="0"/>
                        <a:t> AIDS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Tobacco Mosaic Virus in plants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An injection containing a </a:t>
                      </a:r>
                      <a:r>
                        <a:rPr lang="en-GB" sz="1600" b="1" dirty="0" smtClean="0"/>
                        <a:t>dead or weakened</a:t>
                      </a:r>
                      <a:r>
                        <a:rPr lang="en-GB" sz="1600" b="1" baseline="0" dirty="0" smtClean="0"/>
                        <a:t> pathogen</a:t>
                      </a:r>
                      <a:r>
                        <a:rPr lang="en-GB" sz="1600" b="0" baseline="0" dirty="0" smtClean="0"/>
                        <a:t>. This stimulates </a:t>
                      </a:r>
                      <a:r>
                        <a:rPr lang="en-GB" sz="1600" b="1" baseline="0" dirty="0" smtClean="0"/>
                        <a:t>white blood cells </a:t>
                      </a:r>
                      <a:r>
                        <a:rPr lang="en-GB" sz="1600" b="0" baseline="0" dirty="0" smtClean="0"/>
                        <a:t>to produce </a:t>
                      </a:r>
                      <a:r>
                        <a:rPr lang="en-GB" sz="1600" b="1" baseline="0" dirty="0" smtClean="0"/>
                        <a:t>antibodies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By Air / Direct</a:t>
                      </a:r>
                      <a:r>
                        <a:rPr lang="en-GB" sz="1600" baseline="0" dirty="0" smtClean="0"/>
                        <a:t> Contact / By Water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Pathogens cause disease by dividing rapidly and producing toxins in your body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Communicable – can be passed on/spread</a:t>
                      </a:r>
                    </a:p>
                    <a:p>
                      <a:pPr algn="ctr"/>
                      <a:r>
                        <a:rPr lang="en-GB" sz="1600" dirty="0" smtClean="0"/>
                        <a:t>Non-communicable – cannot be passed</a:t>
                      </a:r>
                      <a:r>
                        <a:rPr lang="en-GB" sz="1600" baseline="0" dirty="0" smtClean="0"/>
                        <a:t> on from person to person</a:t>
                      </a:r>
                      <a:endParaRPr lang="en-GB" sz="1600" dirty="0"/>
                    </a:p>
                  </a:txBody>
                  <a:tcPr/>
                </a:tc>
              </a:tr>
              <a:tr h="167221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When the doctors</a:t>
                      </a:r>
                      <a:r>
                        <a:rPr lang="en-GB" sz="1600" baseline="0" dirty="0" smtClean="0"/>
                        <a:t> and the patients involved in testing a new drug don’t know who is actually taking the drug. Half of them take a ‘fake’ placebo drug.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Drugs which kill </a:t>
                      </a:r>
                      <a:r>
                        <a:rPr lang="en-GB" sz="1600" b="1" dirty="0" smtClean="0"/>
                        <a:t>bacteria</a:t>
                      </a:r>
                      <a:r>
                        <a:rPr lang="en-GB" sz="1600" b="0" dirty="0" smtClean="0"/>
                        <a:t>. (Just bacteria, not viruses)</a:t>
                      </a:r>
                    </a:p>
                    <a:p>
                      <a:pPr algn="ctr"/>
                      <a:r>
                        <a:rPr lang="en-GB" sz="1600" b="0" dirty="0" smtClean="0"/>
                        <a:t>Resistance is when the antibiotics don’t work on some bacteria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Ingest microorganisms</a:t>
                      </a:r>
                      <a:r>
                        <a:rPr lang="en-GB" sz="1600" baseline="0" dirty="0" smtClean="0"/>
                        <a:t> (pathogens)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Produce antibodies that kill the pathogens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Produce antitoxins that counteract the toxins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The white blood cells in the blood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Fungus</a:t>
                      </a:r>
                      <a:r>
                        <a:rPr lang="en-GB" sz="1600" baseline="0" dirty="0" smtClean="0"/>
                        <a:t> – rose black spot</a:t>
                      </a:r>
                    </a:p>
                    <a:p>
                      <a:pPr algn="ctr"/>
                      <a:r>
                        <a:rPr lang="en-GB" sz="1600" baseline="0" dirty="0" err="1" smtClean="0"/>
                        <a:t>Protist</a:t>
                      </a:r>
                      <a:r>
                        <a:rPr lang="en-GB" sz="1600" baseline="0" dirty="0" smtClean="0"/>
                        <a:t> – Malaria – caused by a parasite (protest) found in blood (mosquitos can carry blood)</a:t>
                      </a:r>
                      <a:endParaRPr lang="en-GB" sz="1600" dirty="0" smtClean="0"/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</a:tr>
              <a:tr h="177635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Substances</a:t>
                      </a:r>
                      <a:r>
                        <a:rPr lang="en-GB" sz="1600" baseline="0" dirty="0" smtClean="0"/>
                        <a:t> and aspects of your lifestyle that increase the chance of getting diseases: </a:t>
                      </a:r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Carcinogens, Diet, Smoking, Alcohol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err="1" smtClean="0"/>
                        <a:t>etc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Destroys liver tissue</a:t>
                      </a:r>
                    </a:p>
                    <a:p>
                      <a:pPr algn="ctr"/>
                      <a:r>
                        <a:rPr lang="en-GB" sz="1600" dirty="0" smtClean="0"/>
                        <a:t>Damages brain</a:t>
                      </a:r>
                    </a:p>
                    <a:p>
                      <a:pPr algn="ctr"/>
                      <a:r>
                        <a:rPr lang="en-GB" sz="1600" dirty="0" smtClean="0"/>
                        <a:t>Causes cancer</a:t>
                      </a:r>
                    </a:p>
                    <a:p>
                      <a:pPr algn="ctr"/>
                      <a:r>
                        <a:rPr lang="en-GB" sz="1600" dirty="0" smtClean="0"/>
                        <a:t>Too much at once = coma</a:t>
                      </a:r>
                      <a:r>
                        <a:rPr lang="en-GB" sz="1600" baseline="0" dirty="0" smtClean="0"/>
                        <a:t> and death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Causes deformities in babies if pregnant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Nicotine</a:t>
                      </a:r>
                      <a:r>
                        <a:rPr lang="en-GB" sz="1400" baseline="0" dirty="0" smtClean="0"/>
                        <a:t> – addictive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Carbon Monoxide – poisonous (stops oxygen getting to cells)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Tar – clogs up airways/lungs, causes bronchitis, COPD and cancer</a:t>
                      </a:r>
                    </a:p>
                    <a:p>
                      <a:pPr marL="0" indent="0" algn="ctr" defTabSz="1030288">
                        <a:tabLst>
                          <a:tab pos="365125" algn="l"/>
                        </a:tabLst>
                      </a:pPr>
                      <a:r>
                        <a:rPr lang="en-GB" sz="1400" baseline="0" dirty="0" smtClean="0"/>
                        <a:t>Other chemicals– heart disease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Benign</a:t>
                      </a:r>
                      <a:r>
                        <a:rPr lang="en-GB" sz="1600" baseline="0" dirty="0" smtClean="0"/>
                        <a:t> tumours – uncontrolled cell division contained in </a:t>
                      </a:r>
                      <a:r>
                        <a:rPr lang="en-GB" sz="1600" b="1" baseline="0" dirty="0" smtClean="0"/>
                        <a:t>one place</a:t>
                      </a:r>
                      <a:endParaRPr lang="en-GB" sz="1600" b="0" baseline="0" dirty="0" smtClean="0"/>
                    </a:p>
                    <a:p>
                      <a:pPr algn="ctr"/>
                      <a:r>
                        <a:rPr lang="en-GB" sz="1600" b="0" baseline="0" dirty="0" smtClean="0"/>
                        <a:t>Malignant tumours – can spread around the body in the blood = cancer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Up to 12 years.</a:t>
                      </a:r>
                    </a:p>
                    <a:p>
                      <a:pPr algn="ctr"/>
                      <a:r>
                        <a:rPr lang="en-GB" sz="1400" dirty="0" smtClean="0"/>
                        <a:t>Discover,</a:t>
                      </a:r>
                      <a:r>
                        <a:rPr lang="en-GB" sz="1400" baseline="0" dirty="0" smtClean="0"/>
                        <a:t> test on tissues, then animals, then healthy people, then ill people.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We test them for </a:t>
                      </a:r>
                      <a:r>
                        <a:rPr lang="en-GB" sz="1400" b="1" baseline="0" dirty="0" smtClean="0"/>
                        <a:t>efficacy </a:t>
                      </a:r>
                      <a:r>
                        <a:rPr lang="en-GB" sz="1400" b="0" baseline="0" dirty="0" smtClean="0"/>
                        <a:t>(effective?)</a:t>
                      </a:r>
                      <a:r>
                        <a:rPr lang="en-GB" sz="1400" b="1" baseline="0" dirty="0" smtClean="0"/>
                        <a:t>, toxicity </a:t>
                      </a:r>
                      <a:r>
                        <a:rPr lang="en-GB" sz="1400" b="0" baseline="0" dirty="0" smtClean="0"/>
                        <a:t>(safe?)</a:t>
                      </a:r>
                      <a:r>
                        <a:rPr lang="en-GB" sz="1400" b="1" baseline="0" dirty="0" smtClean="0"/>
                        <a:t> and dosage </a:t>
                      </a:r>
                      <a:r>
                        <a:rPr lang="en-GB" sz="1400" b="0" baseline="0" dirty="0" smtClean="0"/>
                        <a:t>(amounts?)</a:t>
                      </a:r>
                      <a:endParaRPr lang="en-GB" sz="1400" baseline="0" dirty="0" smtClean="0"/>
                    </a:p>
                  </a:txBody>
                  <a:tcPr/>
                </a:tc>
              </a:tr>
              <a:tr h="1716843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If</a:t>
                      </a:r>
                      <a:r>
                        <a:rPr lang="en-GB" sz="1400" baseline="0" dirty="0" smtClean="0"/>
                        <a:t> the </a:t>
                      </a:r>
                      <a:r>
                        <a:rPr lang="en-GB" sz="1400" b="1" baseline="0" dirty="0" smtClean="0"/>
                        <a:t>coronary arteries</a:t>
                      </a:r>
                      <a:r>
                        <a:rPr lang="en-GB" sz="1400" b="0" baseline="0" dirty="0" smtClean="0"/>
                        <a:t> become </a:t>
                      </a:r>
                      <a:r>
                        <a:rPr lang="en-GB" sz="1400" b="1" baseline="0" dirty="0" smtClean="0"/>
                        <a:t>blocked/thinner</a:t>
                      </a:r>
                      <a:r>
                        <a:rPr lang="en-GB" sz="1400" b="0" baseline="0" dirty="0" smtClean="0"/>
                        <a:t> then </a:t>
                      </a:r>
                      <a:r>
                        <a:rPr lang="en-GB" sz="1400" b="1" baseline="0" dirty="0" smtClean="0"/>
                        <a:t>less blood </a:t>
                      </a:r>
                      <a:r>
                        <a:rPr lang="en-GB" sz="1400" b="0" baseline="0" dirty="0" smtClean="0"/>
                        <a:t>can reach the heart muscle so it </a:t>
                      </a:r>
                      <a:r>
                        <a:rPr lang="en-GB" sz="1400" b="1" baseline="0" dirty="0" smtClean="0"/>
                        <a:t>receives less oxygen</a:t>
                      </a:r>
                      <a:r>
                        <a:rPr lang="en-GB" sz="1400" b="0" baseline="0" dirty="0" smtClean="0"/>
                        <a:t> and </a:t>
                      </a:r>
                      <a:r>
                        <a:rPr lang="en-GB" sz="1400" b="1" baseline="0" dirty="0" smtClean="0"/>
                        <a:t>less energy from respiration </a:t>
                      </a:r>
                      <a:r>
                        <a:rPr lang="en-GB" sz="1400" b="0" baseline="0" dirty="0" smtClean="0"/>
                        <a:t>so can’t keep pumping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Radiotherapy –</a:t>
                      </a:r>
                      <a:r>
                        <a:rPr lang="en-GB" sz="1400" baseline="0" dirty="0" smtClean="0"/>
                        <a:t> using radiation to destroy cancer cells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Chemotherapy – using chemicals to destroy cancer cells (or stop them dividing)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Ionising</a:t>
                      </a:r>
                      <a:r>
                        <a:rPr lang="en-GB" sz="1600" baseline="0" dirty="0" smtClean="0"/>
                        <a:t> radiation is found everywhere but too much can cause cancer (carcinogen). Produced by the sun, soil, x rays, nuclear power stations </a:t>
                      </a:r>
                      <a:r>
                        <a:rPr lang="en-GB" sz="1600" baseline="0" dirty="0" err="1" smtClean="0"/>
                        <a:t>etc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Something that causes cancer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b="0" dirty="0" smtClean="0"/>
                        <a:t>More</a:t>
                      </a:r>
                      <a:r>
                        <a:rPr lang="en-GB" sz="1600" b="0" baseline="0" dirty="0" smtClean="0"/>
                        <a:t> antibodies are produced and they are produced a lot </a:t>
                      </a:r>
                      <a:r>
                        <a:rPr lang="en-GB" sz="1600" b="1" baseline="0" dirty="0" smtClean="0"/>
                        <a:t>quicker</a:t>
                      </a:r>
                      <a:r>
                        <a:rPr lang="en-GB" sz="1600" b="0" baseline="0" dirty="0" smtClean="0"/>
                        <a:t>. </a:t>
                      </a:r>
                      <a:endParaRPr lang="en-GB" sz="1600" b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5432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605</Words>
  <Application>Microsoft Office PowerPoint</Application>
  <PresentationFormat>Widescreen</PresentationFormat>
  <Paragraphs>90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Webb</dc:creator>
  <cp:lastModifiedBy>A Webb</cp:lastModifiedBy>
  <cp:revision>29</cp:revision>
  <cp:lastPrinted>2017-05-04T09:47:02Z</cp:lastPrinted>
  <dcterms:created xsi:type="dcterms:W3CDTF">2017-05-03T08:29:39Z</dcterms:created>
  <dcterms:modified xsi:type="dcterms:W3CDTF">2017-05-11T13:19:53Z</dcterms:modified>
</cp:coreProperties>
</file>