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6890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9E50BD-D431-4CC1-A9D7-170E175DBBF3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382B5A-A9F7-46AC-AD80-997454A518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2088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4440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2654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3150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9253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687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037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257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2427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218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205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246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2723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6578526"/>
              </p:ext>
            </p:extLst>
          </p:nvPr>
        </p:nvGraphicFramePr>
        <p:xfrm>
          <a:off x="0" y="-1"/>
          <a:ext cx="12192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38400"/>
                <a:gridCol w="2438400"/>
                <a:gridCol w="2438400"/>
                <a:gridCol w="2438400"/>
                <a:gridCol w="2438400"/>
              </a:tblGrid>
              <a:tr h="1714500"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Central Nervous System (CNS)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Neurone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Sensory</a:t>
                      </a:r>
                      <a:r>
                        <a:rPr lang="en-GB" baseline="0" dirty="0" smtClean="0"/>
                        <a:t> Neurone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Motor Neurone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Receptors</a:t>
                      </a:r>
                      <a:endParaRPr lang="en-GB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Effectors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Stimulus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Reflex</a:t>
                      </a:r>
                      <a:r>
                        <a:rPr lang="en-GB" baseline="0" dirty="0" smtClean="0"/>
                        <a:t> Arc – why is it quicker?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Synapse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Hormone</a:t>
                      </a:r>
                      <a:endParaRPr lang="en-GB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Pituitary</a:t>
                      </a:r>
                      <a:r>
                        <a:rPr lang="en-GB" baseline="0" dirty="0" smtClean="0"/>
                        <a:t> Gland – which hormones?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FSH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  <a:p>
                      <a:pPr algn="ctr"/>
                      <a:r>
                        <a:rPr lang="en-GB" dirty="0" smtClean="0"/>
                        <a:t>Ovaries – which hormones?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Insulin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Glucagon (higher only)</a:t>
                      </a:r>
                      <a:endParaRPr lang="en-GB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Type</a:t>
                      </a:r>
                      <a:r>
                        <a:rPr lang="en-GB" baseline="0" dirty="0" smtClean="0"/>
                        <a:t> 1 and type 2 diabetes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Adrenalin and Thyroxine (higher)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The menstrual</a:t>
                      </a:r>
                      <a:r>
                        <a:rPr lang="en-GB" baseline="0" dirty="0" smtClean="0"/>
                        <a:t> cycle – what’s the order of hormones?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5</a:t>
                      </a:r>
                      <a:r>
                        <a:rPr lang="en-GB" baseline="0" dirty="0" smtClean="0"/>
                        <a:t> different methods of contraception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Treating</a:t>
                      </a:r>
                      <a:r>
                        <a:rPr lang="en-GB" baseline="0" dirty="0" smtClean="0"/>
                        <a:t> infertility (higher only)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3378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1958392"/>
              </p:ext>
            </p:extLst>
          </p:nvPr>
        </p:nvGraphicFramePr>
        <p:xfrm>
          <a:off x="0" y="-1"/>
          <a:ext cx="12192000" cy="68903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38400"/>
                <a:gridCol w="2438400"/>
                <a:gridCol w="2438400"/>
                <a:gridCol w="2438400"/>
                <a:gridCol w="2438400"/>
              </a:tblGrid>
              <a:tr h="1721193"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Cells</a:t>
                      </a:r>
                      <a:r>
                        <a:rPr lang="en-GB" baseline="0" dirty="0" smtClean="0"/>
                        <a:t> that detect changes in the environment (they detect stimuli)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Nerve</a:t>
                      </a:r>
                      <a:r>
                        <a:rPr lang="en-GB" baseline="0" dirty="0" smtClean="0"/>
                        <a:t> cells that carry impulses from the CNS to the effectors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Nerve</a:t>
                      </a:r>
                      <a:r>
                        <a:rPr lang="en-GB" baseline="0" dirty="0" smtClean="0"/>
                        <a:t> cells that carry impulses from your sense organs to your brain or spine (CNS)</a:t>
                      </a:r>
                      <a:endParaRPr lang="en-GB" dirty="0" smtClean="0"/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A specialised cell that is adapted to transmit impulses</a:t>
                      </a:r>
                      <a:r>
                        <a:rPr lang="en-GB" baseline="0" dirty="0" smtClean="0"/>
                        <a:t> through the body.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The brain and spinal cord</a:t>
                      </a:r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1667057"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A chemical messenger</a:t>
                      </a:r>
                      <a:r>
                        <a:rPr lang="en-GB" baseline="0" dirty="0" smtClean="0"/>
                        <a:t> that travels in the blood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A gap (junction) between neurones. Messages</a:t>
                      </a:r>
                      <a:r>
                        <a:rPr lang="en-GB" sz="1600" baseline="0" dirty="0" smtClean="0"/>
                        <a:t> are passed across the gap by chemicals (neurotransmitters)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A</a:t>
                      </a:r>
                      <a:r>
                        <a:rPr lang="en-GB" sz="1400" baseline="0" dirty="0" smtClean="0"/>
                        <a:t> reflex arc is the pathway taken by an impulse when you make an AUTOMATIC response. A relay neurone in the CNS provides a ‘shortcut’ to send the impulse straight back down a motor neurone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Changes in the environment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Muscles or glands that produce the response.</a:t>
                      </a:r>
                      <a:endParaRPr lang="en-GB" dirty="0"/>
                    </a:p>
                  </a:txBody>
                  <a:tcPr/>
                </a:tc>
              </a:tr>
              <a:tr h="1721193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</a:t>
                      </a:r>
                      <a:r>
                        <a:rPr lang="en-GB" baseline="0" dirty="0" smtClean="0"/>
                        <a:t> hormone produced by the pancreas which causes glucose to move out of the muscle cells and liver cells into the blood. (glucose is GON!)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 hormone produced by the pancreas which causes glucose to move</a:t>
                      </a:r>
                      <a:r>
                        <a:rPr lang="en-GB" baseline="0" dirty="0" smtClean="0"/>
                        <a:t> IN to the muscle and liver cells (from your blood)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The ovaries produce oestrogen and progesterone. This stimulates the build-up</a:t>
                      </a:r>
                      <a:r>
                        <a:rPr lang="en-GB" baseline="0" dirty="0" smtClean="0"/>
                        <a:t> of the uterus lining.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Follicle</a:t>
                      </a:r>
                      <a:r>
                        <a:rPr lang="en-GB" baseline="0" dirty="0" smtClean="0"/>
                        <a:t> Stimulating hormone – causes the eggs in the ovary to mature. Stimulates oestrogen production.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The pituitary gland secretes lots of hormones:</a:t>
                      </a:r>
                    </a:p>
                    <a:p>
                      <a:pPr algn="ctr"/>
                      <a:r>
                        <a:rPr lang="en-GB" sz="1400" dirty="0" smtClean="0"/>
                        <a:t>FSH</a:t>
                      </a:r>
                      <a:r>
                        <a:rPr lang="en-GB" sz="1400" baseline="0" dirty="0" smtClean="0"/>
                        <a:t> – makes eggs mature</a:t>
                      </a:r>
                    </a:p>
                    <a:p>
                      <a:pPr algn="ctr"/>
                      <a:r>
                        <a:rPr lang="en-GB" sz="1400" baseline="0" dirty="0" smtClean="0"/>
                        <a:t>TSH – helps control metabolism</a:t>
                      </a:r>
                    </a:p>
                    <a:p>
                      <a:pPr algn="ctr"/>
                      <a:r>
                        <a:rPr lang="en-GB" sz="1400" baseline="0" dirty="0" smtClean="0"/>
                        <a:t>ADH – affects urine production </a:t>
                      </a:r>
                      <a:endParaRPr lang="en-GB" sz="1400" dirty="0"/>
                    </a:p>
                  </a:txBody>
                  <a:tcPr/>
                </a:tc>
              </a:tr>
              <a:tr h="174855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IVF</a:t>
                      </a:r>
                      <a:r>
                        <a:rPr lang="en-GB" baseline="0" dirty="0" smtClean="0"/>
                        <a:t> – eggs fertilised outside the body</a:t>
                      </a:r>
                    </a:p>
                    <a:p>
                      <a:pPr algn="ctr"/>
                      <a:r>
                        <a:rPr lang="en-GB" baseline="0" dirty="0" smtClean="0"/>
                        <a:t>Artificial FSH – given to help stimulate eggs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- </a:t>
                      </a:r>
                      <a:r>
                        <a:rPr lang="en-GB" sz="1400" dirty="0" smtClean="0"/>
                        <a:t>Contraceptive pill (or implant or patch)</a:t>
                      </a:r>
                    </a:p>
                    <a:p>
                      <a:pPr algn="ctr"/>
                      <a:r>
                        <a:rPr lang="en-GB" sz="1400" dirty="0" smtClean="0"/>
                        <a:t>- Condom</a:t>
                      </a:r>
                      <a:r>
                        <a:rPr lang="en-GB" sz="1400" baseline="0" dirty="0" smtClean="0"/>
                        <a:t> / diaphragm</a:t>
                      </a:r>
                    </a:p>
                    <a:p>
                      <a:pPr marL="285750" indent="-285750" algn="ctr">
                        <a:buFontTx/>
                        <a:buChar char="-"/>
                      </a:pPr>
                      <a:r>
                        <a:rPr lang="en-GB" sz="1400" dirty="0" err="1" smtClean="0"/>
                        <a:t>Interuterine</a:t>
                      </a:r>
                      <a:r>
                        <a:rPr lang="en-GB" sz="1400" baseline="0" dirty="0" smtClean="0"/>
                        <a:t> devices (IUD)</a:t>
                      </a:r>
                    </a:p>
                    <a:p>
                      <a:pPr marL="285750" indent="-285750" algn="ctr">
                        <a:buFontTx/>
                        <a:buChar char="-"/>
                      </a:pPr>
                      <a:r>
                        <a:rPr lang="en-GB" sz="1400" baseline="0" dirty="0" smtClean="0"/>
                        <a:t>Abstinence</a:t>
                      </a:r>
                    </a:p>
                    <a:p>
                      <a:pPr marL="285750" indent="-285750" algn="ctr">
                        <a:buFontTx/>
                        <a:buChar char="-"/>
                      </a:pPr>
                      <a:r>
                        <a:rPr lang="en-GB" sz="1400" baseline="0" dirty="0" smtClean="0"/>
                        <a:t>Surgical methods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FSH</a:t>
                      </a:r>
                    </a:p>
                    <a:p>
                      <a:pPr algn="ctr"/>
                      <a:r>
                        <a:rPr lang="en-GB" dirty="0" smtClean="0"/>
                        <a:t>Oestrogen</a:t>
                      </a:r>
                    </a:p>
                    <a:p>
                      <a:pPr algn="ctr"/>
                      <a:r>
                        <a:rPr lang="en-GB" dirty="0" smtClean="0"/>
                        <a:t>LH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Adrenaline</a:t>
                      </a:r>
                      <a:r>
                        <a:rPr lang="en-GB" sz="1600" baseline="0" dirty="0" smtClean="0"/>
                        <a:t> – produced by adrenal glands – increases heart rate.</a:t>
                      </a:r>
                    </a:p>
                    <a:p>
                      <a:pPr algn="ctr"/>
                      <a:r>
                        <a:rPr lang="en-GB" sz="1600" dirty="0" err="1" smtClean="0"/>
                        <a:t>Thyroxine</a:t>
                      </a:r>
                      <a:r>
                        <a:rPr lang="en-GB" sz="1600" dirty="0" smtClean="0"/>
                        <a:t> – produced by the thyroid gland</a:t>
                      </a:r>
                      <a:r>
                        <a:rPr lang="en-GB" sz="1600" baseline="0" dirty="0" smtClean="0"/>
                        <a:t> – stimulates metabolic rate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Type</a:t>
                      </a:r>
                      <a:r>
                        <a:rPr lang="en-GB" sz="1600" baseline="0" dirty="0" smtClean="0"/>
                        <a:t> 1 diabetes – can’t make enough insulin from birth – need injections</a:t>
                      </a:r>
                    </a:p>
                    <a:p>
                      <a:pPr algn="ctr"/>
                      <a:r>
                        <a:rPr lang="en-GB" sz="1600" baseline="0" dirty="0" smtClean="0"/>
                        <a:t>Type 2 – acquired in life, can be controlled by diet (sometimes drugs)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16320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407</Words>
  <Application>Microsoft Office PowerPoint</Application>
  <PresentationFormat>Widescreen</PresentationFormat>
  <Paragraphs>81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 Webb</dc:creator>
  <cp:lastModifiedBy>A Webb</cp:lastModifiedBy>
  <cp:revision>16</cp:revision>
  <cp:lastPrinted>2017-05-04T09:47:02Z</cp:lastPrinted>
  <dcterms:created xsi:type="dcterms:W3CDTF">2017-05-03T08:29:39Z</dcterms:created>
  <dcterms:modified xsi:type="dcterms:W3CDTF">2017-05-26T11:53:48Z</dcterms:modified>
</cp:coreProperties>
</file>