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57" r:id="rId24"/>
    <p:sldId id="258" r:id="rId25"/>
    <p:sldId id="259" r:id="rId26"/>
    <p:sldId id="260" r:id="rId27"/>
    <p:sldId id="261" r:id="rId28"/>
    <p:sldId id="262" r:id="rId29"/>
    <p:sldId id="263" r:id="rId30"/>
    <p:sldId id="264" r:id="rId31"/>
    <p:sldId id="265" r:id="rId32"/>
    <p:sldId id="266" r:id="rId33"/>
    <p:sldId id="267" r:id="rId34"/>
    <p:sldId id="268" r:id="rId35"/>
    <p:sldId id="270" r:id="rId36"/>
    <p:sldId id="27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146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929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39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89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83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275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18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9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411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82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97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F972F-5F06-4B21-9801-8E254AAFE42F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0A11E-7E88-40F6-B1BF-337D4D6F4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106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079" t="37927" r="17568" b="13078"/>
          <a:stretch/>
        </p:blipFill>
        <p:spPr>
          <a:xfrm>
            <a:off x="1018308" y="0"/>
            <a:ext cx="9444129" cy="614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19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9655" t="42844" r="19069" b="15502"/>
          <a:stretch/>
        </p:blipFill>
        <p:spPr>
          <a:xfrm>
            <a:off x="737754" y="561107"/>
            <a:ext cx="9646855" cy="547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4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 marker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>
                <a:effectLst/>
              </a:rPr>
              <a:t>Diffusion is an important process in animals and plants.</a:t>
            </a:r>
          </a:p>
          <a:p>
            <a:pPr marL="0" indent="0">
              <a:buNone/>
            </a:pPr>
            <a:r>
              <a:rPr lang="en-GB" b="1" dirty="0" smtClean="0">
                <a:effectLst/>
              </a:rPr>
              <a:t>The movement of many substances into and out of cells occurs by diffusion.</a:t>
            </a:r>
          </a:p>
          <a:p>
            <a:pPr marL="0" indent="0">
              <a:buNone/>
            </a:pPr>
            <a:r>
              <a:rPr lang="en-GB" b="1" dirty="0" smtClean="0">
                <a:effectLst/>
              </a:rPr>
              <a:t>Describe why diffusion is important to animals and plants.</a:t>
            </a:r>
          </a:p>
          <a:p>
            <a:pPr marL="0" indent="0">
              <a:buNone/>
            </a:pPr>
            <a:r>
              <a:rPr lang="en-GB" b="1" dirty="0" smtClean="0">
                <a:effectLst/>
              </a:rPr>
              <a:t>In your answer you should refer to:</a:t>
            </a:r>
          </a:p>
          <a:p>
            <a:pPr marL="0" indent="0">
              <a:buNone/>
            </a:pPr>
            <a:r>
              <a:rPr lang="en-GB" b="1" dirty="0" smtClean="0">
                <a:effectLst/>
              </a:rPr>
              <a:t>•        animals</a:t>
            </a:r>
          </a:p>
          <a:p>
            <a:pPr marL="0" indent="0">
              <a:buNone/>
            </a:pPr>
            <a:r>
              <a:rPr lang="en-GB" b="1" dirty="0" smtClean="0">
                <a:effectLst/>
              </a:rPr>
              <a:t>•        plants</a:t>
            </a:r>
          </a:p>
          <a:p>
            <a:pPr marL="0" indent="0">
              <a:buNone/>
            </a:pPr>
            <a:r>
              <a:rPr lang="en-GB" b="1" dirty="0" smtClean="0">
                <a:effectLst/>
              </a:rPr>
              <a:t>•        examples of the diffusion of named substances.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733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2413" t="23214" r="27279" b="8406"/>
          <a:stretch/>
        </p:blipFill>
        <p:spPr>
          <a:xfrm>
            <a:off x="3325090" y="146916"/>
            <a:ext cx="5081155" cy="644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473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623" t="26773" r="16185" b="25896"/>
          <a:stretch/>
        </p:blipFill>
        <p:spPr>
          <a:xfrm>
            <a:off x="729095" y="365125"/>
            <a:ext cx="10733809" cy="632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612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906" t="24463" r="2674" b="26736"/>
          <a:stretch/>
        </p:blipFill>
        <p:spPr>
          <a:xfrm>
            <a:off x="529937" y="488372"/>
            <a:ext cx="10896600" cy="503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3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318" t="12715" r="31041" b="29407"/>
          <a:stretch/>
        </p:blipFill>
        <p:spPr>
          <a:xfrm>
            <a:off x="446810" y="123786"/>
            <a:ext cx="10681854" cy="673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67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972" t="19500" r="31217" b="17397"/>
          <a:stretch/>
        </p:blipFill>
        <p:spPr>
          <a:xfrm>
            <a:off x="2119746" y="571499"/>
            <a:ext cx="7803573" cy="556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009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939" t="9577" r="31566" b="6949"/>
          <a:stretch/>
        </p:blipFill>
        <p:spPr>
          <a:xfrm>
            <a:off x="2292929" y="167698"/>
            <a:ext cx="6528954" cy="619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313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4378" t="8862" r="35610" b="5398"/>
          <a:stretch/>
        </p:blipFill>
        <p:spPr>
          <a:xfrm>
            <a:off x="3002973" y="126134"/>
            <a:ext cx="5226627" cy="629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751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4553" t="10268" r="36976" b="21821"/>
          <a:stretch/>
        </p:blipFill>
        <p:spPr>
          <a:xfrm>
            <a:off x="2317171" y="228599"/>
            <a:ext cx="6515101" cy="646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892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9873" t="58935" r="17963" b="9098"/>
          <a:stretch/>
        </p:blipFill>
        <p:spPr>
          <a:xfrm>
            <a:off x="768927" y="810490"/>
            <a:ext cx="11037301" cy="470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206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0418" t="12016" r="39407" b="47465"/>
          <a:stretch/>
        </p:blipFill>
        <p:spPr>
          <a:xfrm>
            <a:off x="2150917" y="135081"/>
            <a:ext cx="8125692" cy="636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110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1075" t="28337" r="18989" b="40248"/>
          <a:stretch/>
        </p:blipFill>
        <p:spPr>
          <a:xfrm>
            <a:off x="370609" y="552162"/>
            <a:ext cx="11450782" cy="506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54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073" t="35704" r="17192" b="40704"/>
          <a:stretch/>
        </p:blipFill>
        <p:spPr>
          <a:xfrm>
            <a:off x="349827" y="789225"/>
            <a:ext cx="11003973" cy="467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430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284" t="29361" r="10723" b="8595"/>
          <a:stretch/>
        </p:blipFill>
        <p:spPr>
          <a:xfrm>
            <a:off x="2452742" y="494851"/>
            <a:ext cx="7616415" cy="568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63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1782" t="22581" r="25678" b="10239"/>
          <a:stretch/>
        </p:blipFill>
        <p:spPr>
          <a:xfrm>
            <a:off x="3141233" y="0"/>
            <a:ext cx="5238974" cy="675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917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1242" t="17175" r="19597" b="12693"/>
          <a:stretch/>
        </p:blipFill>
        <p:spPr>
          <a:xfrm>
            <a:off x="2506533" y="101271"/>
            <a:ext cx="6960197" cy="77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694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433" t="16377" r="19562" b="30452"/>
          <a:stretch/>
        </p:blipFill>
        <p:spPr>
          <a:xfrm>
            <a:off x="2173045" y="365125"/>
            <a:ext cx="7508838" cy="594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24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461" t="26959" r="23691" b="8399"/>
          <a:stretch/>
        </p:blipFill>
        <p:spPr>
          <a:xfrm>
            <a:off x="2474260" y="172123"/>
            <a:ext cx="6486861" cy="731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731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1936" t="39329" r="22090" b="4291"/>
          <a:stretch/>
        </p:blipFill>
        <p:spPr>
          <a:xfrm>
            <a:off x="2646380" y="149973"/>
            <a:ext cx="6540650" cy="640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342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9545" t="29072" r="12002" b="8111"/>
          <a:stretch/>
        </p:blipFill>
        <p:spPr>
          <a:xfrm>
            <a:off x="1954305" y="0"/>
            <a:ext cx="8082579" cy="654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39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190" t="34077" r="15470" b="17867"/>
          <a:stretch/>
        </p:blipFill>
        <p:spPr>
          <a:xfrm>
            <a:off x="789711" y="332508"/>
            <a:ext cx="10193480" cy="582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832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594" t="16694" r="20375" b="7253"/>
          <a:stretch/>
        </p:blipFill>
        <p:spPr>
          <a:xfrm>
            <a:off x="2646382" y="365125"/>
            <a:ext cx="4797910" cy="58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7103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489" t="15997" r="17834" b="6402"/>
          <a:stretch/>
        </p:blipFill>
        <p:spPr>
          <a:xfrm>
            <a:off x="2406127" y="774551"/>
            <a:ext cx="7759849" cy="823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305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3776" t="34412" r="17724" b="6226"/>
          <a:stretch/>
        </p:blipFill>
        <p:spPr>
          <a:xfrm>
            <a:off x="1570616" y="139850"/>
            <a:ext cx="8541571" cy="653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0478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802" t="17201" r="18558" b="25810"/>
          <a:stretch/>
        </p:blipFill>
        <p:spPr>
          <a:xfrm>
            <a:off x="107577" y="50146"/>
            <a:ext cx="7086425" cy="62108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1449" t="53416" r="22651" b="6402"/>
          <a:stretch/>
        </p:blipFill>
        <p:spPr>
          <a:xfrm>
            <a:off x="6336254" y="1108037"/>
            <a:ext cx="5444856" cy="474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129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9962" t="48110" r="17847" b="6251"/>
          <a:stretch/>
        </p:blipFill>
        <p:spPr>
          <a:xfrm>
            <a:off x="2054710" y="462577"/>
            <a:ext cx="7637880" cy="516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93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5"/>
          <a:stretch/>
        </p:blipFill>
        <p:spPr>
          <a:xfrm>
            <a:off x="1536851" y="2286552"/>
            <a:ext cx="8237481" cy="3436518"/>
          </a:xfrm>
        </p:spPr>
      </p:pic>
    </p:spTree>
    <p:extLst>
      <p:ext uri="{BB962C8B-B14F-4D97-AF65-F5344CB8AC3E}">
        <p14:creationId xmlns:p14="http://schemas.microsoft.com/office/powerpoint/2010/main" val="23808075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234" y="608781"/>
            <a:ext cx="9160324" cy="543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896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7754" y="875484"/>
            <a:ext cx="108065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effectLst/>
              </a:rPr>
              <a:t>(has) cell wall (1)</a:t>
            </a:r>
          </a:p>
          <a:p>
            <a:endParaRPr lang="en-GB" sz="3200" b="1" dirty="0" smtClean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b="1" dirty="0" smtClean="0">
                <a:effectLst/>
              </a:rPr>
              <a:t>(has) vacuole or large / permanent vacuole</a:t>
            </a:r>
          </a:p>
          <a:p>
            <a:r>
              <a:rPr lang="en-GB" sz="3200" b="1" dirty="0" smtClean="0">
                <a:effectLst/>
              </a:rPr>
              <a:t>do not allow chloroplasts</a:t>
            </a:r>
          </a:p>
          <a:p>
            <a:r>
              <a:rPr lang="en-GB" sz="3200" b="1" dirty="0" smtClean="0">
                <a:effectLst/>
              </a:rPr>
              <a:t>assume plant cell throughout</a:t>
            </a:r>
            <a:br>
              <a:rPr lang="en-GB" sz="3200" b="1" dirty="0" smtClean="0">
                <a:effectLst/>
              </a:rPr>
            </a:br>
            <a:r>
              <a:rPr lang="en-GB" sz="3200" b="1" dirty="0" smtClean="0">
                <a:effectLst/>
              </a:rPr>
              <a:t>accept converse for animal cell (1)</a:t>
            </a:r>
            <a:endParaRPr lang="en-GB" sz="32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66717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494" t="25700" r="14439" b="19899"/>
          <a:stretch/>
        </p:blipFill>
        <p:spPr>
          <a:xfrm>
            <a:off x="1485899" y="270162"/>
            <a:ext cx="9445336" cy="614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182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525" t="25263" r="29404" b="39897"/>
          <a:stretch/>
        </p:blipFill>
        <p:spPr>
          <a:xfrm>
            <a:off x="1215736" y="568469"/>
            <a:ext cx="9382991" cy="556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15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421" t="21500" r="26494" b="3395"/>
          <a:stretch/>
        </p:blipFill>
        <p:spPr>
          <a:xfrm>
            <a:off x="3304309" y="270163"/>
            <a:ext cx="5008418" cy="6395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10054" y="2015836"/>
            <a:ext cx="1423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 marks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011391" y="5971309"/>
            <a:ext cx="1423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 marks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877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762" t="20929" r="5891" b="14043"/>
          <a:stretch/>
        </p:blipFill>
        <p:spPr>
          <a:xfrm>
            <a:off x="1267691" y="72736"/>
            <a:ext cx="9920943" cy="655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402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732" t="51770" r="16152" b="10098"/>
          <a:stretch/>
        </p:blipFill>
        <p:spPr>
          <a:xfrm>
            <a:off x="838200" y="758536"/>
            <a:ext cx="11036190" cy="513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657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74</Words>
  <Application>Microsoft Office PowerPoint</Application>
  <PresentationFormat>Widescreen</PresentationFormat>
  <Paragraphs>15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6 marker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RM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Z</dc:creator>
  <cp:lastModifiedBy>Zainulabdeen B</cp:lastModifiedBy>
  <cp:revision>4</cp:revision>
  <dcterms:created xsi:type="dcterms:W3CDTF">2016-09-15T15:26:23Z</dcterms:created>
  <dcterms:modified xsi:type="dcterms:W3CDTF">2016-10-10T10:18:47Z</dcterms:modified>
</cp:coreProperties>
</file>