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890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E50BD-D431-4CC1-A9D7-170E175DBBF3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382B5A-A9F7-46AC-AD80-997454A518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088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382B5A-A9F7-46AC-AD80-997454A518F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280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440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654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150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253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687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037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257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427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218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205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246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A96D4-1BE1-4D07-BEA3-B750C27686EA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72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524054"/>
              </p:ext>
            </p:extLst>
          </p:nvPr>
        </p:nvGraphicFramePr>
        <p:xfrm>
          <a:off x="0" y="1"/>
          <a:ext cx="12192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38400"/>
                <a:gridCol w="2438400"/>
                <a:gridCol w="2438400"/>
                <a:gridCol w="2438400"/>
                <a:gridCol w="2438400"/>
              </a:tblGrid>
              <a:tr h="13716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Prokaryotic</a:t>
                      </a:r>
                      <a:r>
                        <a:rPr lang="en-GB" baseline="0" dirty="0" smtClean="0"/>
                        <a:t> Cell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Eukaryotic</a:t>
                      </a:r>
                      <a:r>
                        <a:rPr lang="en-GB" baseline="0" dirty="0" smtClean="0"/>
                        <a:t> Cell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Cell Membrane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3 things which are found in plant cells but not animal cells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Why does</a:t>
                      </a:r>
                      <a:r>
                        <a:rPr lang="en-GB" baseline="0" dirty="0" smtClean="0"/>
                        <a:t> a muscle cell have lots of mitochondria?</a:t>
                      </a:r>
                      <a:endParaRPr lang="en-GB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Ribosome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Cell Wall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Chloroplast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Tissue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Epidermal tissue</a:t>
                      </a:r>
                      <a:endParaRPr lang="en-GB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Glandular Tissue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Muscle tissue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Diffusion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Osmosis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Active Transport</a:t>
                      </a:r>
                      <a:endParaRPr lang="en-GB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Cytoplasm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If an</a:t>
                      </a:r>
                      <a:r>
                        <a:rPr lang="en-GB" sz="1600" baseline="0" dirty="0" smtClean="0"/>
                        <a:t> plant cell is 100um and a bacterial cell is 1um. How many </a:t>
                      </a:r>
                      <a:r>
                        <a:rPr lang="en-GB" sz="1600" b="1" baseline="0" dirty="0" smtClean="0"/>
                        <a:t>orders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="1" baseline="0" dirty="0" smtClean="0"/>
                        <a:t>of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="1" baseline="0" dirty="0" smtClean="0"/>
                        <a:t>magnitude</a:t>
                      </a:r>
                      <a:r>
                        <a:rPr lang="en-GB" sz="1600" baseline="0" dirty="0" smtClean="0"/>
                        <a:t> bigger is it?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Micrometre (um)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Xylem and Phloem tissue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Concentration gradient</a:t>
                      </a:r>
                      <a:endParaRPr lang="en-GB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 isotonic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What happens</a:t>
                      </a:r>
                      <a:r>
                        <a:rPr lang="en-GB" baseline="0" dirty="0" smtClean="0"/>
                        <a:t> if you put a cell in a hypotonic solution?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How are plant root cells adapted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Organs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Palisade mesophyll tissue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3378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142519"/>
              </p:ext>
            </p:extLst>
          </p:nvPr>
        </p:nvGraphicFramePr>
        <p:xfrm>
          <a:off x="0" y="1"/>
          <a:ext cx="12192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47778"/>
                <a:gridCol w="2429022"/>
                <a:gridCol w="2438400"/>
                <a:gridCol w="2438400"/>
                <a:gridCol w="2438400"/>
              </a:tblGrid>
              <a:tr h="1371600">
                <a:tc>
                  <a:txBody>
                    <a:bodyPr/>
                    <a:lstStyle/>
                    <a:p>
                      <a:pPr algn="ctr"/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For</a:t>
                      </a:r>
                      <a:r>
                        <a:rPr lang="en-GB" sz="1400" baseline="0" dirty="0" smtClean="0"/>
                        <a:t> respiration, to give it plenty of energy, so it </a:t>
                      </a:r>
                      <a:r>
                        <a:rPr lang="en-GB" sz="1400" baseline="0" smtClean="0"/>
                        <a:t>can move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Cell wall</a:t>
                      </a:r>
                    </a:p>
                    <a:p>
                      <a:pPr algn="ctr"/>
                      <a:r>
                        <a:rPr lang="en-GB" sz="1400" dirty="0" smtClean="0"/>
                        <a:t>Vacuole</a:t>
                      </a:r>
                    </a:p>
                    <a:p>
                      <a:pPr algn="ctr"/>
                      <a:r>
                        <a:rPr lang="en-GB" sz="1400" dirty="0" smtClean="0"/>
                        <a:t>Chloroplasts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Controls the</a:t>
                      </a:r>
                      <a:r>
                        <a:rPr lang="en-GB" sz="1400" baseline="0" dirty="0" smtClean="0"/>
                        <a:t> passage of substances in and out of the cell (like a bouncer)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Cells which are</a:t>
                      </a:r>
                      <a:r>
                        <a:rPr lang="en-GB" sz="1400" baseline="0" dirty="0" smtClean="0"/>
                        <a:t> larger than prokaryotes and have their DNA in a nucleus. e.g. Animal and Plant cells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Cells which are much</a:t>
                      </a:r>
                      <a:r>
                        <a:rPr lang="en-GB" sz="1400" baseline="0" dirty="0" smtClean="0"/>
                        <a:t> smaller than eukaryotes (10 to 100x smaller) and have genetic material but no nucleus (e.g. bacteria)</a:t>
                      </a:r>
                      <a:endParaRPr lang="en-GB" sz="1400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Groups of cells which cover</a:t>
                      </a:r>
                      <a:r>
                        <a:rPr lang="en-GB" sz="1400" baseline="0" dirty="0" smtClean="0"/>
                        <a:t> surfaces and protect them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u="none" dirty="0" smtClean="0"/>
                    </a:p>
                    <a:p>
                      <a:pPr algn="ctr"/>
                      <a:r>
                        <a:rPr lang="en-GB" sz="1400" u="none" dirty="0" smtClean="0"/>
                        <a:t>A group of similar cells working</a:t>
                      </a:r>
                      <a:r>
                        <a:rPr lang="en-GB" sz="1400" u="none" baseline="0" dirty="0" smtClean="0"/>
                        <a:t> together</a:t>
                      </a:r>
                      <a:endParaRPr lang="en-GB" sz="14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The part</a:t>
                      </a:r>
                      <a:r>
                        <a:rPr lang="en-GB" sz="1400" baseline="0" dirty="0" smtClean="0"/>
                        <a:t> of a cell where photosynthesis occurs. Contains chlorophyll.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The part of the cell which protect</a:t>
                      </a:r>
                      <a:r>
                        <a:rPr lang="en-GB" sz="1400" baseline="0" dirty="0" smtClean="0"/>
                        <a:t> and provides support to a plant cell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Where protein synthesis</a:t>
                      </a:r>
                      <a:r>
                        <a:rPr lang="en-GB" sz="1400" baseline="0" dirty="0" smtClean="0"/>
                        <a:t> occurs in a cell. Proteins are made here by joining amino acids</a:t>
                      </a:r>
                      <a:endParaRPr lang="en-GB" sz="1400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When</a:t>
                      </a:r>
                      <a:r>
                        <a:rPr lang="en-GB" sz="1400" baseline="0" dirty="0" smtClean="0"/>
                        <a:t> molecules move from a low concentration to a high concentration (against the concentration gradient)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When </a:t>
                      </a:r>
                      <a:r>
                        <a:rPr lang="en-GB" sz="1400" b="1" dirty="0" smtClean="0"/>
                        <a:t>water</a:t>
                      </a:r>
                      <a:r>
                        <a:rPr lang="en-GB" sz="1400" b="0" baseline="0" dirty="0" smtClean="0"/>
                        <a:t> molecules move from a high concentration OF WATER</a:t>
                      </a:r>
                      <a:r>
                        <a:rPr lang="en-GB" sz="1400" b="0" baseline="0" dirty="0"/>
                        <a:t> </a:t>
                      </a:r>
                      <a:r>
                        <a:rPr lang="en-GB" sz="1400" b="0" baseline="0" dirty="0" smtClean="0"/>
                        <a:t>to a low concentration OF 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When molecules</a:t>
                      </a:r>
                      <a:r>
                        <a:rPr lang="en-GB" sz="1400" baseline="0" dirty="0" smtClean="0"/>
                        <a:t> move from high concentration to low concentration through a membrane. (down a concentration gradient)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A group of cells working together</a:t>
                      </a:r>
                      <a:r>
                        <a:rPr lang="en-GB" sz="1400" baseline="0" dirty="0" smtClean="0"/>
                        <a:t> to contract and cause movement.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A group of cells working together that release substances</a:t>
                      </a:r>
                      <a:r>
                        <a:rPr lang="en-GB" sz="1400" baseline="0" dirty="0" smtClean="0"/>
                        <a:t> (e.g. hormones) into the blood</a:t>
                      </a:r>
                      <a:endParaRPr lang="en-GB" sz="1400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The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="1" baseline="0" dirty="0" smtClean="0"/>
                        <a:t>difference </a:t>
                      </a:r>
                      <a:r>
                        <a:rPr lang="en-GB" sz="1400" b="0" baseline="0" dirty="0" smtClean="0"/>
                        <a:t> in concentration between two areas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Xyle</a:t>
                      </a:r>
                      <a:r>
                        <a:rPr lang="en-GB" sz="1200" baseline="0" dirty="0" smtClean="0"/>
                        <a:t>m tissue carries water up the plant. Some water is used in photosynthesis but most just evaporates out (transpiration).</a:t>
                      </a:r>
                    </a:p>
                    <a:p>
                      <a:pPr algn="l"/>
                      <a:endParaRPr lang="en-GB" sz="1200" baseline="0" dirty="0" smtClean="0"/>
                    </a:p>
                    <a:p>
                      <a:pPr algn="l"/>
                      <a:r>
                        <a:rPr lang="en-GB" sz="1200" baseline="0" dirty="0" smtClean="0"/>
                        <a:t>Phloem tissue carries sugars made by the leaves to the rest of the plant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 smtClean="0"/>
                    </a:p>
                    <a:p>
                      <a:pPr algn="ctr"/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1mm = 1000um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10</a:t>
                      </a:r>
                      <a:r>
                        <a:rPr lang="en-GB" sz="1400" baseline="30000" dirty="0" smtClean="0"/>
                        <a:t>2</a:t>
                      </a:r>
                    </a:p>
                    <a:p>
                      <a:pPr algn="ctr"/>
                      <a:r>
                        <a:rPr lang="en-GB" sz="1200" baseline="0" dirty="0" smtClean="0"/>
                        <a:t>It’s 100x bigger so you write 10</a:t>
                      </a:r>
                      <a:r>
                        <a:rPr lang="en-GB" sz="1200" baseline="30000" dirty="0" smtClean="0"/>
                        <a:t>2</a:t>
                      </a:r>
                    </a:p>
                    <a:p>
                      <a:pPr algn="ctr"/>
                      <a:r>
                        <a:rPr lang="en-GB" sz="1200" baseline="0" dirty="0" smtClean="0"/>
                        <a:t>10</a:t>
                      </a:r>
                      <a:r>
                        <a:rPr lang="en-GB" sz="1200" baseline="30000" dirty="0" smtClean="0"/>
                        <a:t>3</a:t>
                      </a:r>
                      <a:r>
                        <a:rPr lang="en-GB" sz="1200" baseline="0" dirty="0" smtClean="0"/>
                        <a:t> would be 1000x and so on..</a:t>
                      </a:r>
                      <a:endParaRPr lang="en-GB" sz="1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Where</a:t>
                      </a:r>
                      <a:r>
                        <a:rPr lang="en-GB" sz="1400" baseline="0" dirty="0" smtClean="0"/>
                        <a:t> the chemical reactions occur.</a:t>
                      </a:r>
                    </a:p>
                    <a:p>
                      <a:pPr algn="ctr"/>
                      <a:r>
                        <a:rPr lang="en-GB" sz="1400" dirty="0" smtClean="0"/>
                        <a:t>The</a:t>
                      </a:r>
                      <a:r>
                        <a:rPr lang="en-GB" sz="1400" baseline="0" dirty="0" smtClean="0"/>
                        <a:t> jelly-like substance which fills cells.</a:t>
                      </a:r>
                      <a:endParaRPr lang="en-GB" sz="1400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Found</a:t>
                      </a:r>
                      <a:r>
                        <a:rPr lang="en-GB" sz="1400" baseline="0" dirty="0" smtClean="0"/>
                        <a:t> in a layer in the leaf. Contains lots of chloroplasts for photosynthesis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A group of different tissues</a:t>
                      </a:r>
                      <a:r>
                        <a:rPr lang="en-GB" sz="1400" baseline="0" dirty="0" smtClean="0"/>
                        <a:t> working together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Root</a:t>
                      </a:r>
                      <a:r>
                        <a:rPr lang="en-GB" sz="1400" baseline="0" dirty="0" smtClean="0"/>
                        <a:t> hair cells give them a </a:t>
                      </a:r>
                      <a:r>
                        <a:rPr lang="en-GB" sz="1400" b="1" baseline="0" dirty="0" smtClean="0"/>
                        <a:t>large surface area</a:t>
                      </a:r>
                      <a:r>
                        <a:rPr lang="en-GB" sz="1400" b="0" baseline="0" dirty="0" smtClean="0"/>
                        <a:t> for </a:t>
                      </a:r>
                      <a:r>
                        <a:rPr lang="en-GB" sz="1400" b="1" baseline="0" dirty="0" smtClean="0"/>
                        <a:t>osmosis</a:t>
                      </a:r>
                      <a:r>
                        <a:rPr lang="en-GB" sz="1400" b="0" baseline="0" dirty="0" smtClean="0"/>
                        <a:t>.</a:t>
                      </a:r>
                    </a:p>
                    <a:p>
                      <a:pPr algn="ctr"/>
                      <a:endParaRPr lang="en-GB" sz="1400" b="0" baseline="0" dirty="0" smtClean="0"/>
                    </a:p>
                    <a:p>
                      <a:pPr algn="ctr"/>
                      <a:r>
                        <a:rPr lang="en-GB" sz="1400" b="0" baseline="0" dirty="0" smtClean="0"/>
                        <a:t>They also have mitochondria to give them energy for active transport of </a:t>
                      </a:r>
                      <a:r>
                        <a:rPr lang="en-GB" sz="1400" b="1" baseline="0" dirty="0" smtClean="0"/>
                        <a:t>mineral ions.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There</a:t>
                      </a:r>
                      <a:r>
                        <a:rPr lang="en-GB" sz="1400" baseline="0" dirty="0" smtClean="0"/>
                        <a:t> is a lower concentration of dissolved substances (solutes) </a:t>
                      </a:r>
                      <a:r>
                        <a:rPr lang="en-GB" sz="1400" b="1" baseline="0" dirty="0" smtClean="0"/>
                        <a:t>outside</a:t>
                      </a:r>
                      <a:r>
                        <a:rPr lang="en-GB" sz="1400" b="0" baseline="0" dirty="0" smtClean="0"/>
                        <a:t> the cell and a higher concentration inside…. So water moves </a:t>
                      </a:r>
                      <a:r>
                        <a:rPr lang="en-GB" sz="1400" b="1" baseline="0" dirty="0" smtClean="0"/>
                        <a:t>into </a:t>
                      </a:r>
                      <a:r>
                        <a:rPr lang="en-GB" sz="1400" b="0" baseline="0" dirty="0" smtClean="0"/>
                        <a:t> the cell via osmosis and the cell bursts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When the concentration</a:t>
                      </a:r>
                      <a:r>
                        <a:rPr lang="en-GB" sz="1400" baseline="0" dirty="0" smtClean="0"/>
                        <a:t> of dissolved substances (solutes) inside a cell is exactly the same as the concentration outside the cell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870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496</Words>
  <Application>Microsoft Office PowerPoint</Application>
  <PresentationFormat>Widescreen</PresentationFormat>
  <Paragraphs>107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Webb</dc:creator>
  <cp:lastModifiedBy>A Webb</cp:lastModifiedBy>
  <cp:revision>8</cp:revision>
  <cp:lastPrinted>2017-05-04T09:47:02Z</cp:lastPrinted>
  <dcterms:created xsi:type="dcterms:W3CDTF">2017-05-03T08:29:39Z</dcterms:created>
  <dcterms:modified xsi:type="dcterms:W3CDTF">2017-05-04T14:52:00Z</dcterms:modified>
</cp:coreProperties>
</file>