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890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E50BD-D431-4CC1-A9D7-170E175DBBF3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82B5A-A9F7-46AC-AD80-997454A518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088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44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65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15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5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68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03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2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21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205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4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A96D4-1BE1-4D07-BEA3-B750C27686EA}" type="datetimeFigureOut">
              <a:rPr lang="en-GB" smtClean="0"/>
              <a:t>11/05/2017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2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670458"/>
              </p:ext>
            </p:extLst>
          </p:nvPr>
        </p:nvGraphicFramePr>
        <p:xfrm>
          <a:off x="0" y="-3"/>
          <a:ext cx="12192000" cy="68580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713522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Where in the cell does photosynthesis take</a:t>
                      </a:r>
                      <a:r>
                        <a:rPr lang="en-GB" sz="1600" baseline="0" dirty="0" smtClean="0"/>
                        <a:t> place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In</a:t>
                      </a:r>
                      <a:r>
                        <a:rPr lang="en-GB" sz="1600" baseline="0" dirty="0" smtClean="0"/>
                        <a:t> which layer of the leaf (which tissue) does photosynthesis take place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are the three main limiting factors for photosynthesis?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the word equation for</a:t>
                      </a:r>
                      <a:r>
                        <a:rPr lang="en-GB" sz="1600" baseline="0" dirty="0" smtClean="0"/>
                        <a:t> photosynthesis?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the symbol equation for photosynthesis?</a:t>
                      </a:r>
                      <a:endParaRPr lang="en-GB" sz="1600" dirty="0"/>
                    </a:p>
                  </a:txBody>
                  <a:tcPr/>
                </a:tc>
              </a:tr>
              <a:tr h="1692888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200" dirty="0" smtClean="0"/>
                        <a:t>What are the products of photosynthesis and where do they go?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are the reactants for photosynthesis and</a:t>
                      </a:r>
                      <a:r>
                        <a:rPr lang="en-GB" sz="1600" baseline="0" dirty="0" smtClean="0"/>
                        <a:t> how do they enter the plant?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How can you prove that starch is being produced from glucose made</a:t>
                      </a:r>
                      <a:r>
                        <a:rPr lang="en-GB" sz="1600" baseline="0" dirty="0" smtClean="0"/>
                        <a:t> in photosynthesis?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Describe this graph</a:t>
                      </a:r>
                    </a:p>
                    <a:p>
                      <a:pPr algn="ctr"/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What</a:t>
                      </a:r>
                      <a:r>
                        <a:rPr lang="en-GB" sz="1400" baseline="0" dirty="0" smtClean="0"/>
                        <a:t> is the limiting factor at points B and C in this graph?</a:t>
                      </a:r>
                    </a:p>
                    <a:p>
                      <a:pPr algn="ctr"/>
                      <a:endParaRPr lang="en-GB" sz="1600" baseline="0" dirty="0" smtClean="0"/>
                    </a:p>
                    <a:p>
                      <a:pPr algn="ctr"/>
                      <a:endParaRPr lang="en-GB" sz="1600" baseline="0" dirty="0" smtClean="0"/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171352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What is the limiting factor at point A on</a:t>
                      </a:r>
                      <a:r>
                        <a:rPr lang="en-GB" sz="1400" baseline="0" dirty="0" smtClean="0"/>
                        <a:t> this graph?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  <a:p>
                      <a:pPr algn="ctr"/>
                      <a:r>
                        <a:rPr lang="en-GB" sz="1600" dirty="0" smtClean="0"/>
                        <a:t>Where in the cell does aerobic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respiration</a:t>
                      </a:r>
                      <a:r>
                        <a:rPr lang="en-GB" sz="1600" baseline="0" dirty="0" smtClean="0"/>
                        <a:t> occur?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</a:t>
                      </a:r>
                      <a:r>
                        <a:rPr lang="en-GB" sz="1600" baseline="0" dirty="0" smtClean="0"/>
                        <a:t> is the word equation for aerobic respiration?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</a:t>
                      </a:r>
                      <a:r>
                        <a:rPr lang="en-GB" sz="1600" baseline="0" dirty="0" smtClean="0"/>
                        <a:t> is the symbol equation for aerobic respiration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  <a:p>
                      <a:pPr algn="ctr"/>
                      <a:r>
                        <a:rPr lang="en-GB" sz="1600" dirty="0" smtClean="0"/>
                        <a:t>What is the word equation for anaerobic respiration?</a:t>
                      </a:r>
                      <a:endParaRPr lang="en-GB" sz="1600" dirty="0"/>
                    </a:p>
                  </a:txBody>
                  <a:tcPr/>
                </a:tc>
              </a:tr>
              <a:tr h="1738071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How can lactic acid be broken down?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Explain</a:t>
                      </a:r>
                      <a:r>
                        <a:rPr lang="en-GB" sz="1600" baseline="0" dirty="0" smtClean="0"/>
                        <a:t> why heart rate increases during exercise (5)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What are the weaknesses of this method to measure photosynthesis..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Which organisms respire?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</a:t>
                      </a:r>
                      <a:r>
                        <a:rPr lang="en-GB" sz="1600" baseline="0" dirty="0" smtClean="0"/>
                        <a:t> are the reactants for respiration and how do they get into the cells?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9036" y="2236764"/>
            <a:ext cx="1389927" cy="11279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4506" y="2056240"/>
            <a:ext cx="1612374" cy="13085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71" y="3879177"/>
            <a:ext cx="1460695" cy="11854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8098" y="5619842"/>
            <a:ext cx="2188698" cy="123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37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320564"/>
              </p:ext>
            </p:extLst>
          </p:nvPr>
        </p:nvGraphicFramePr>
        <p:xfrm>
          <a:off x="0" y="-4"/>
          <a:ext cx="12192000" cy="6858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714501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CO</a:t>
                      </a:r>
                      <a:r>
                        <a:rPr lang="en-GB" sz="1600" baseline="-25000" dirty="0" smtClean="0"/>
                        <a:t>2 </a:t>
                      </a:r>
                      <a:r>
                        <a:rPr lang="en-GB" sz="1600" baseline="0" dirty="0" smtClean="0"/>
                        <a:t>+ H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baseline="0" dirty="0" smtClean="0"/>
                        <a:t>O </a:t>
                      </a:r>
                      <a:r>
                        <a:rPr lang="en-GB" sz="1600" baseline="0" dirty="0" smtClean="0">
                          <a:sym typeface="Wingdings" panose="05000000000000000000" pitchFamily="2" charset="2"/>
                        </a:rPr>
                        <a:t> C</a:t>
                      </a:r>
                      <a:r>
                        <a:rPr lang="en-GB" sz="1600" baseline="-25000" dirty="0" smtClean="0">
                          <a:sym typeface="Wingdings" panose="05000000000000000000" pitchFamily="2" charset="2"/>
                        </a:rPr>
                        <a:t>6</a:t>
                      </a:r>
                      <a:r>
                        <a:rPr lang="en-GB" sz="1600" baseline="0" dirty="0" smtClean="0">
                          <a:sym typeface="Wingdings" panose="05000000000000000000" pitchFamily="2" charset="2"/>
                        </a:rPr>
                        <a:t>H</a:t>
                      </a:r>
                      <a:r>
                        <a:rPr lang="en-GB" sz="1600" baseline="-25000" dirty="0" smtClean="0">
                          <a:sym typeface="Wingdings" panose="05000000000000000000" pitchFamily="2" charset="2"/>
                        </a:rPr>
                        <a:t>12</a:t>
                      </a:r>
                      <a:r>
                        <a:rPr lang="en-GB" sz="1600" baseline="0" dirty="0" smtClean="0">
                          <a:sym typeface="Wingdings" panose="05000000000000000000" pitchFamily="2" charset="2"/>
                        </a:rPr>
                        <a:t>O</a:t>
                      </a:r>
                      <a:r>
                        <a:rPr lang="en-GB" sz="1600" baseline="-25000" dirty="0" smtClean="0">
                          <a:sym typeface="Wingdings" panose="05000000000000000000" pitchFamily="2" charset="2"/>
                        </a:rPr>
                        <a:t>6  </a:t>
                      </a:r>
                      <a:r>
                        <a:rPr lang="en-GB" sz="1600" baseline="0" dirty="0" smtClean="0">
                          <a:sym typeface="Wingdings" panose="05000000000000000000" pitchFamily="2" charset="2"/>
                        </a:rPr>
                        <a:t>+  O</a:t>
                      </a:r>
                      <a:r>
                        <a:rPr lang="en-GB" sz="1600" baseline="-25000" dirty="0" smtClean="0">
                          <a:sym typeface="Wingdings" panose="05000000000000000000" pitchFamily="2" charset="2"/>
                        </a:rPr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Carbon Dioxide + Water </a:t>
                      </a:r>
                      <a:r>
                        <a:rPr lang="en-GB" sz="1600" dirty="0" smtClean="0">
                          <a:sym typeface="Wingdings" panose="05000000000000000000" pitchFamily="2" charset="2"/>
                        </a:rPr>
                        <a:t> Glucose +</a:t>
                      </a:r>
                      <a:r>
                        <a:rPr lang="en-GB" sz="1600" baseline="0" dirty="0" smtClean="0">
                          <a:sym typeface="Wingdings" panose="05000000000000000000" pitchFamily="2" charset="2"/>
                        </a:rPr>
                        <a:t> Oxygen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Carbon Dioxide</a:t>
                      </a:r>
                    </a:p>
                    <a:p>
                      <a:pPr algn="ctr"/>
                      <a:r>
                        <a:rPr lang="en-GB" sz="1600" dirty="0" smtClean="0"/>
                        <a:t>Light</a:t>
                      </a:r>
                      <a:endParaRPr lang="en-GB" sz="1600" baseline="0" dirty="0" smtClean="0"/>
                    </a:p>
                    <a:p>
                      <a:pPr algn="ctr"/>
                      <a:r>
                        <a:rPr lang="en-GB" sz="1600" baseline="0" dirty="0" smtClean="0"/>
                        <a:t>Temperature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The Palisade mesophyll tissue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In the chloroplasts of plant cells</a:t>
                      </a:r>
                      <a:endParaRPr lang="en-GB" sz="1600" dirty="0"/>
                    </a:p>
                  </a:txBody>
                  <a:tcPr/>
                </a:tc>
              </a:tr>
              <a:tr h="1714501">
                <a:tc>
                  <a:txBody>
                    <a:bodyPr/>
                    <a:lstStyle/>
                    <a:p>
                      <a:pPr algn="ctr"/>
                      <a:endParaRPr lang="en-GB" sz="1200" dirty="0" smtClean="0"/>
                    </a:p>
                    <a:p>
                      <a:pPr algn="ctr"/>
                      <a:r>
                        <a:rPr lang="en-GB" sz="1400" dirty="0" smtClean="0"/>
                        <a:t>Something</a:t>
                      </a:r>
                      <a:r>
                        <a:rPr lang="en-GB" sz="1400" baseline="0" dirty="0" smtClean="0"/>
                        <a:t> else (temp or CO</a:t>
                      </a:r>
                      <a:r>
                        <a:rPr lang="en-GB" sz="1400" baseline="-25000" dirty="0" smtClean="0"/>
                        <a:t>2</a:t>
                      </a:r>
                      <a:r>
                        <a:rPr lang="en-GB" sz="1400" baseline="0" dirty="0" smtClean="0"/>
                        <a:t>)</a:t>
                      </a:r>
                      <a:r>
                        <a:rPr lang="en-GB" sz="1400" dirty="0" smtClean="0"/>
                        <a:t> is the limiting</a:t>
                      </a:r>
                      <a:r>
                        <a:rPr lang="en-GB" sz="1400" baseline="0" dirty="0" smtClean="0"/>
                        <a:t> factor. The plant has lots of light but rate of photosynthesis is not increasing so something else must be holding it back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As the …………….. Increases, the ……………… increases, then levels off.</a:t>
                      </a:r>
                      <a:r>
                        <a:rPr lang="en-GB" sz="1600" baseline="0" dirty="0" smtClean="0"/>
                        <a:t> (put the x axis in the first gap)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Boil the starch in ethanol to break the cell walls down. Then rinse, and add </a:t>
                      </a:r>
                      <a:r>
                        <a:rPr lang="en-GB" sz="1600" b="1" dirty="0" smtClean="0"/>
                        <a:t>iodine</a:t>
                      </a:r>
                      <a:r>
                        <a:rPr lang="en-GB" sz="1600" b="0" dirty="0" smtClean="0"/>
                        <a:t>. If it turns black,</a:t>
                      </a:r>
                      <a:r>
                        <a:rPr lang="en-GB" sz="1600" b="0" baseline="0" dirty="0" smtClean="0"/>
                        <a:t> starch is present.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400" dirty="0" smtClean="0"/>
                        <a:t>CO</a:t>
                      </a:r>
                      <a:r>
                        <a:rPr lang="en-GB" sz="1400" baseline="-25000" dirty="0" smtClean="0"/>
                        <a:t>2 </a:t>
                      </a:r>
                      <a:r>
                        <a:rPr lang="en-GB" sz="1400" baseline="0" dirty="0" smtClean="0"/>
                        <a:t>and water. Water enters the roots and travels up through the xylem (transpiration).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CO</a:t>
                      </a:r>
                      <a:r>
                        <a:rPr lang="en-GB" sz="1400" baseline="-25000" dirty="0" smtClean="0"/>
                        <a:t>2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="1" baseline="0" dirty="0" smtClean="0"/>
                        <a:t>diffuses</a:t>
                      </a:r>
                      <a:r>
                        <a:rPr lang="en-GB" sz="1400" b="0" baseline="0" dirty="0" smtClean="0"/>
                        <a:t> in through the stomata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Oxygen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="1" baseline="0" dirty="0" smtClean="0"/>
                        <a:t>diffuses</a:t>
                      </a:r>
                      <a:r>
                        <a:rPr lang="en-GB" sz="1400" b="0" baseline="0" dirty="0" smtClean="0"/>
                        <a:t> out of the leaf through the stomata OR is used in respiration.</a:t>
                      </a:r>
                    </a:p>
                    <a:p>
                      <a:pPr algn="ctr"/>
                      <a:r>
                        <a:rPr lang="en-GB" sz="1400" b="0" baseline="0" dirty="0" smtClean="0"/>
                        <a:t>Glucose – used in respiration, used to make cell walls, stored as starch or stored as fats/oils</a:t>
                      </a:r>
                      <a:endParaRPr lang="en-GB" sz="1400" dirty="0"/>
                    </a:p>
                  </a:txBody>
                  <a:tcPr/>
                </a:tc>
              </a:tr>
              <a:tr h="1714501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Glucose + Oxygen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smtClean="0">
                          <a:sym typeface="Wingdings" panose="05000000000000000000" pitchFamily="2" charset="2"/>
                        </a:rPr>
                        <a:t> Lactic Acid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C</a:t>
                      </a:r>
                      <a:r>
                        <a:rPr lang="en-GB" sz="1600" baseline="-25000" dirty="0" smtClean="0"/>
                        <a:t>6</a:t>
                      </a:r>
                      <a:r>
                        <a:rPr lang="en-GB" sz="1600" baseline="0" dirty="0" smtClean="0"/>
                        <a:t>H</a:t>
                      </a:r>
                      <a:r>
                        <a:rPr lang="en-GB" sz="1600" baseline="-25000" dirty="0" smtClean="0"/>
                        <a:t>12</a:t>
                      </a:r>
                      <a:r>
                        <a:rPr lang="en-GB" sz="1600" baseline="0" dirty="0" smtClean="0"/>
                        <a:t>O</a:t>
                      </a:r>
                      <a:r>
                        <a:rPr lang="en-GB" sz="1600" baseline="-25000" dirty="0" smtClean="0"/>
                        <a:t>6</a:t>
                      </a:r>
                      <a:r>
                        <a:rPr lang="en-GB" sz="1600" baseline="0" dirty="0" smtClean="0"/>
                        <a:t> + O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smtClean="0">
                          <a:sym typeface="Wingdings" panose="05000000000000000000" pitchFamily="2" charset="2"/>
                        </a:rPr>
                        <a:t> CO</a:t>
                      </a:r>
                      <a:r>
                        <a:rPr lang="en-GB" sz="1600" baseline="-25000" dirty="0" smtClean="0">
                          <a:sym typeface="Wingdings" panose="05000000000000000000" pitchFamily="2" charset="2"/>
                        </a:rPr>
                        <a:t>2 </a:t>
                      </a:r>
                      <a:r>
                        <a:rPr lang="en-GB" sz="1600" baseline="0" dirty="0" smtClean="0">
                          <a:sym typeface="Wingdings" panose="05000000000000000000" pitchFamily="2" charset="2"/>
                        </a:rPr>
                        <a:t>+ H</a:t>
                      </a:r>
                      <a:r>
                        <a:rPr lang="en-GB" sz="1600" baseline="-25000" dirty="0" smtClean="0">
                          <a:sym typeface="Wingdings" panose="05000000000000000000" pitchFamily="2" charset="2"/>
                        </a:rPr>
                        <a:t>2</a:t>
                      </a:r>
                      <a:r>
                        <a:rPr lang="en-GB" sz="1600" baseline="0" dirty="0" smtClean="0">
                          <a:sym typeface="Wingdings" panose="05000000000000000000" pitchFamily="2" charset="2"/>
                        </a:rPr>
                        <a:t>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Glucose</a:t>
                      </a:r>
                      <a:r>
                        <a:rPr lang="en-GB" sz="1600" baseline="0" dirty="0" smtClean="0"/>
                        <a:t> + Oxygen </a:t>
                      </a:r>
                      <a:r>
                        <a:rPr lang="en-GB" sz="1600" baseline="0" dirty="0" smtClean="0">
                          <a:sym typeface="Wingdings" panose="05000000000000000000" pitchFamily="2" charset="2"/>
                        </a:rPr>
                        <a:t> Carbon Dioxide + Water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In the mitochondria</a:t>
                      </a:r>
                      <a:r>
                        <a:rPr lang="en-GB" sz="1600" baseline="0" dirty="0" smtClean="0"/>
                        <a:t> of every animal and plant cell.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Light</a:t>
                      </a:r>
                      <a:r>
                        <a:rPr lang="en-GB" sz="1400" baseline="0" dirty="0" smtClean="0"/>
                        <a:t>. I know this because as the light intensity increases, the rate of photosynthesis increases. This means light must have been the thing holding it back</a:t>
                      </a:r>
                      <a:endParaRPr lang="en-GB" sz="1400" dirty="0"/>
                    </a:p>
                  </a:txBody>
                  <a:tcPr/>
                </a:tc>
              </a:tr>
              <a:tr h="171450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Glucose and Oxygen.</a:t>
                      </a:r>
                    </a:p>
                    <a:p>
                      <a:pPr algn="ctr"/>
                      <a:r>
                        <a:rPr lang="en-GB" sz="1400" dirty="0" smtClean="0"/>
                        <a:t>They</a:t>
                      </a:r>
                      <a:r>
                        <a:rPr lang="en-GB" sz="1400" baseline="0" dirty="0" smtClean="0"/>
                        <a:t> diffuse into cells.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In humans, they diffuse from the blood. Glucose enters the blood in the small intestine, oxygen enters the blood in the lungs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AL</a:t>
                      </a:r>
                      <a:r>
                        <a:rPr lang="en-GB" sz="1600" baseline="0" dirty="0" smtClean="0"/>
                        <a:t> organisms. Plants, algae, microorganisms, humans – EVERY living thing.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GB" sz="1600" dirty="0" smtClean="0"/>
                        <a:t>Heat from the lamp</a:t>
                      </a:r>
                      <a:r>
                        <a:rPr lang="en-GB" sz="1600" baseline="0" dirty="0" smtClean="0"/>
                        <a:t> may heat up the plant, affecting the results (it won’t just be affected by light distance)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GB" sz="1600" baseline="0" dirty="0" smtClean="0"/>
                        <a:t>It’s hard to count the bubbles (they’re tiny) 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261938">
                        <a:buFontTx/>
                        <a:buNone/>
                      </a:pPr>
                      <a:r>
                        <a:rPr lang="en-GB" sz="1200" dirty="0" smtClean="0"/>
                        <a:t>-The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smtClean="0"/>
                        <a:t>muscle cells need more energy</a:t>
                      </a:r>
                    </a:p>
                    <a:p>
                      <a:pPr marL="0" indent="0" algn="ctr" defTabSz="261938">
                        <a:buFontTx/>
                        <a:buChar char="-"/>
                      </a:pPr>
                      <a:r>
                        <a:rPr lang="en-GB" sz="1200" baseline="0" dirty="0" smtClean="0"/>
                        <a:t>More blood goes to the muscles, so more glucose</a:t>
                      </a:r>
                    </a:p>
                    <a:p>
                      <a:pPr marL="0" indent="0" algn="ctr" defTabSz="261938">
                        <a:buFontTx/>
                        <a:buChar char="-"/>
                      </a:pPr>
                      <a:r>
                        <a:rPr lang="en-GB" sz="1200" baseline="0" dirty="0" smtClean="0"/>
                        <a:t>And more oxygen</a:t>
                      </a:r>
                    </a:p>
                    <a:p>
                      <a:pPr marL="0" indent="0" algn="ctr" defTabSz="261938">
                        <a:buFontTx/>
                        <a:buChar char="-"/>
                      </a:pPr>
                      <a:r>
                        <a:rPr lang="en-GB" sz="1200" baseline="0" dirty="0" smtClean="0"/>
                        <a:t>Is provided for respiration which provides energy</a:t>
                      </a:r>
                    </a:p>
                    <a:p>
                      <a:pPr marL="0" indent="0" algn="ctr" defTabSz="261938">
                        <a:buFontTx/>
                        <a:buChar char="-"/>
                      </a:pPr>
                      <a:r>
                        <a:rPr lang="en-GB" sz="1200" baseline="0" dirty="0" smtClean="0"/>
                        <a:t>Also, more CO</a:t>
                      </a:r>
                      <a:r>
                        <a:rPr lang="en-GB" sz="1200" baseline="-25000" dirty="0" smtClean="0"/>
                        <a:t>2 </a:t>
                      </a:r>
                      <a:r>
                        <a:rPr lang="en-GB" sz="1200" baseline="0" dirty="0" smtClean="0"/>
                        <a:t>and lactic acid is removed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Oxygen</a:t>
                      </a:r>
                      <a:r>
                        <a:rPr lang="en-GB" sz="1600" baseline="0" dirty="0" smtClean="0"/>
                        <a:t> is needed. This must be delivered in the blood. This is called an </a:t>
                      </a:r>
                      <a:r>
                        <a:rPr lang="en-GB" sz="1600" b="1" baseline="0" dirty="0" smtClean="0"/>
                        <a:t>oxygen debt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427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567</Words>
  <Application>Microsoft Office PowerPoint</Application>
  <PresentationFormat>Widescreen</PresentationFormat>
  <Paragraphs>83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Webb</dc:creator>
  <cp:lastModifiedBy>A Webb</cp:lastModifiedBy>
  <cp:revision>31</cp:revision>
  <cp:lastPrinted>2017-05-04T09:47:02Z</cp:lastPrinted>
  <dcterms:created xsi:type="dcterms:W3CDTF">2017-05-03T08:29:39Z</dcterms:created>
  <dcterms:modified xsi:type="dcterms:W3CDTF">2017-05-11T11:43:46Z</dcterms:modified>
</cp:coreProperties>
</file>