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26"/>
  </p:handoutMasterIdLst>
  <p:sldIdLst>
    <p:sldId id="256" r:id="rId2"/>
    <p:sldId id="257" r:id="rId3"/>
    <p:sldId id="279" r:id="rId4"/>
    <p:sldId id="271" r:id="rId5"/>
    <p:sldId id="258" r:id="rId6"/>
    <p:sldId id="259" r:id="rId7"/>
    <p:sldId id="260" r:id="rId8"/>
    <p:sldId id="261" r:id="rId9"/>
    <p:sldId id="264" r:id="rId10"/>
    <p:sldId id="280" r:id="rId11"/>
    <p:sldId id="265" r:id="rId12"/>
    <p:sldId id="266" r:id="rId13"/>
    <p:sldId id="267" r:id="rId14"/>
    <p:sldId id="262" r:id="rId15"/>
    <p:sldId id="263" r:id="rId16"/>
    <p:sldId id="274" r:id="rId17"/>
    <p:sldId id="275" r:id="rId18"/>
    <p:sldId id="276" r:id="rId19"/>
    <p:sldId id="277" r:id="rId20"/>
    <p:sldId id="278" r:id="rId21"/>
    <p:sldId id="268" r:id="rId22"/>
    <p:sldId id="269" r:id="rId23"/>
    <p:sldId id="270" r:id="rId24"/>
    <p:sldId id="272" r:id="rId2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FF66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20" y="5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CD25564-D8D7-44FE-8FE5-1D8F2BC27EC8}" type="datetimeFigureOut">
              <a:rPr lang="en-GB" smtClean="0"/>
              <a:t>28/01/2019</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D2BB0AC-1333-4907-B142-14C23F8889EC}" type="slidenum">
              <a:rPr lang="en-GB" smtClean="0"/>
              <a:t>‹#›</a:t>
            </a:fld>
            <a:endParaRPr lang="en-GB"/>
          </a:p>
        </p:txBody>
      </p:sp>
    </p:spTree>
    <p:extLst>
      <p:ext uri="{BB962C8B-B14F-4D97-AF65-F5344CB8AC3E}">
        <p14:creationId xmlns:p14="http://schemas.microsoft.com/office/powerpoint/2010/main" val="231439039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1/28/2019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1/28/2019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1/28/2019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1/28/2019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1/28/2019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1/28/2019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1/28/2019</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literarydevices.net/exaggeration/" TargetMode="External"/><Relationship Id="rId2" Type="http://schemas.openxmlformats.org/officeDocument/2006/relationships/hyperlink" Target="https://literarydevices.net/figure-of-speech/"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xmlns="" id="{C411DB08-1669-426B-BBEB-FAD285EF80F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0">
            <a:extLst>
              <a:ext uri="{FF2B5EF4-FFF2-40B4-BE49-F238E27FC236}">
                <a16:creationId xmlns:a16="http://schemas.microsoft.com/office/drawing/2014/main" xmlns="" id="{029E4219-121F-4CD1-AA58-24746CD2923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5D140CE-C770-424D-8AD2-5B9806538384}"/>
              </a:ext>
            </a:extLst>
          </p:cNvPr>
          <p:cNvSpPr>
            <a:spLocks noGrp="1"/>
          </p:cNvSpPr>
          <p:nvPr>
            <p:ph type="ctrTitle"/>
          </p:nvPr>
        </p:nvSpPr>
        <p:spPr>
          <a:xfrm>
            <a:off x="634276" y="640080"/>
            <a:ext cx="4208656" cy="3034857"/>
          </a:xfrm>
        </p:spPr>
        <p:txBody>
          <a:bodyPr anchor="b">
            <a:normAutofit/>
          </a:bodyPr>
          <a:lstStyle/>
          <a:p>
            <a:r>
              <a:rPr lang="en-GB" sz="4400">
                <a:solidFill>
                  <a:srgbClr val="FFFFFF"/>
                </a:solidFill>
              </a:rPr>
              <a:t>ANALYSING LANGUAGE</a:t>
            </a:r>
          </a:p>
        </p:txBody>
      </p:sp>
      <p:cxnSp>
        <p:nvCxnSpPr>
          <p:cNvPr id="13" name="Straight Connector 12">
            <a:extLst>
              <a:ext uri="{FF2B5EF4-FFF2-40B4-BE49-F238E27FC236}">
                <a16:creationId xmlns:a16="http://schemas.microsoft.com/office/drawing/2014/main" xmlns="" id="{52F50912-06FD-4216-BAD3-21050F59564A}"/>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786679" y="3765314"/>
            <a:ext cx="3931920" cy="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xmlns="" id="{08DFB016-6254-45B3-B855-EF10B8691650}"/>
              </a:ext>
            </a:extLst>
          </p:cNvPr>
          <p:cNvPicPr>
            <a:picLocks noChangeAspect="1"/>
          </p:cNvPicPr>
          <p:nvPr/>
        </p:nvPicPr>
        <p:blipFill>
          <a:blip r:embed="rId2"/>
          <a:stretch>
            <a:fillRect/>
          </a:stretch>
        </p:blipFill>
        <p:spPr>
          <a:xfrm>
            <a:off x="6438094" y="640080"/>
            <a:ext cx="4775282" cy="5578816"/>
          </a:xfrm>
          <a:prstGeom prst="rect">
            <a:avLst/>
          </a:prstGeom>
        </p:spPr>
      </p:pic>
    </p:spTree>
    <p:extLst>
      <p:ext uri="{BB962C8B-B14F-4D97-AF65-F5344CB8AC3E}">
        <p14:creationId xmlns:p14="http://schemas.microsoft.com/office/powerpoint/2010/main" val="1812501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4128" y="771896"/>
            <a:ext cx="9720073" cy="5537464"/>
          </a:xfrm>
        </p:spPr>
        <p:txBody>
          <a:bodyPr/>
          <a:lstStyle/>
          <a:p>
            <a:r>
              <a:rPr lang="en-GB" dirty="0" smtClean="0"/>
              <a:t>Hyperbole:</a:t>
            </a:r>
          </a:p>
          <a:p>
            <a:r>
              <a:rPr lang="en-GB" dirty="0"/>
              <a:t>Hyperbole, derived from a Greek word meaning “over-casting,” is a </a:t>
            </a:r>
            <a:r>
              <a:rPr lang="en-GB" dirty="0">
                <a:hlinkClick r:id="rId2"/>
              </a:rPr>
              <a:t>figure of speech</a:t>
            </a:r>
            <a:r>
              <a:rPr lang="en-GB" dirty="0"/>
              <a:t> that involves an </a:t>
            </a:r>
            <a:r>
              <a:rPr lang="en-GB" dirty="0">
                <a:hlinkClick r:id="rId3"/>
              </a:rPr>
              <a:t>exaggeration</a:t>
            </a:r>
            <a:r>
              <a:rPr lang="en-GB" dirty="0"/>
              <a:t> of ideas for the sake of emphasis</a:t>
            </a:r>
            <a:r>
              <a:rPr lang="en-GB" dirty="0" smtClean="0"/>
              <a:t>.</a:t>
            </a:r>
          </a:p>
          <a:p>
            <a:endParaRPr lang="en-GB" dirty="0"/>
          </a:p>
          <a:p>
            <a:r>
              <a:rPr lang="en-GB" dirty="0"/>
              <a:t>My grandmother is as old as the hills.</a:t>
            </a:r>
          </a:p>
          <a:p>
            <a:r>
              <a:rPr lang="en-GB" dirty="0"/>
              <a:t>Your suitcase weighs a ton!</a:t>
            </a:r>
          </a:p>
          <a:p>
            <a:r>
              <a:rPr lang="en-GB" dirty="0"/>
              <a:t>She is as heavy as an elephant!</a:t>
            </a:r>
          </a:p>
          <a:p>
            <a:r>
              <a:rPr lang="en-GB" dirty="0"/>
              <a:t>I am dying of shame.</a:t>
            </a:r>
          </a:p>
          <a:p>
            <a:r>
              <a:rPr lang="en-GB"/>
              <a:t>I am trying to solve a million issues these days.</a:t>
            </a:r>
          </a:p>
          <a:p>
            <a:endParaRPr lang="en-GB" dirty="0"/>
          </a:p>
        </p:txBody>
      </p:sp>
    </p:spTree>
    <p:extLst>
      <p:ext uri="{BB962C8B-B14F-4D97-AF65-F5344CB8AC3E}">
        <p14:creationId xmlns:p14="http://schemas.microsoft.com/office/powerpoint/2010/main" val="42861529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073168D-5921-4D5F-B6FB-E0955E7C023A}"/>
              </a:ext>
            </a:extLst>
          </p:cNvPr>
          <p:cNvSpPr>
            <a:spLocks noGrp="1"/>
          </p:cNvSpPr>
          <p:nvPr>
            <p:ph idx="1"/>
          </p:nvPr>
        </p:nvSpPr>
        <p:spPr>
          <a:xfrm>
            <a:off x="1024129" y="583096"/>
            <a:ext cx="7801820" cy="5726264"/>
          </a:xfrm>
        </p:spPr>
        <p:txBody>
          <a:bodyPr/>
          <a:lstStyle/>
          <a:p>
            <a:r>
              <a:rPr lang="en-US" sz="2800" dirty="0">
                <a:solidFill>
                  <a:srgbClr val="FF6600"/>
                </a:solidFill>
              </a:rPr>
              <a:t>Oxymoron</a:t>
            </a:r>
            <a:r>
              <a:rPr lang="en-US" dirty="0"/>
              <a:t> </a:t>
            </a:r>
          </a:p>
          <a:p>
            <a:pPr>
              <a:lnSpc>
                <a:spcPct val="150000"/>
              </a:lnSpc>
            </a:pPr>
            <a:r>
              <a:rPr lang="en-US" dirty="0"/>
              <a:t>A contradiction in terms, </a:t>
            </a:r>
            <a:r>
              <a:rPr lang="en-US" dirty="0" err="1"/>
              <a:t>e.g</a:t>
            </a:r>
            <a:r>
              <a:rPr lang="en-US" dirty="0"/>
              <a:t> </a:t>
            </a:r>
            <a:r>
              <a:rPr lang="en-GB" dirty="0"/>
              <a:t>open secret, jumbo shrimp, or as Romeo describes love as ‘cold fire’ and ‘sick health’.</a:t>
            </a:r>
          </a:p>
          <a:p>
            <a:pPr marL="0" indent="0">
              <a:buNone/>
            </a:pPr>
            <a:r>
              <a:rPr lang="en-GB" sz="2800" dirty="0">
                <a:solidFill>
                  <a:srgbClr val="002060"/>
                </a:solidFill>
              </a:rPr>
              <a:t>Paradox</a:t>
            </a:r>
          </a:p>
          <a:p>
            <a:pPr marL="0" indent="0">
              <a:buNone/>
            </a:pPr>
            <a:r>
              <a:rPr lang="en-GB" dirty="0"/>
              <a:t>Where a situation is created in a way which cannot possibly exist.</a:t>
            </a:r>
          </a:p>
          <a:p>
            <a:pPr marL="0" indent="0">
              <a:lnSpc>
                <a:spcPct val="150000"/>
              </a:lnSpc>
              <a:buNone/>
            </a:pPr>
            <a:r>
              <a:rPr lang="en-GB" dirty="0"/>
              <a:t>A Tale of Two Cities open with the famous paradox, ‘It was the best of times, it was the worst of times’.</a:t>
            </a:r>
          </a:p>
          <a:p>
            <a:pPr marL="0" indent="0">
              <a:lnSpc>
                <a:spcPct val="150000"/>
              </a:lnSpc>
              <a:buNone/>
            </a:pPr>
            <a:r>
              <a:rPr lang="en-GB" dirty="0"/>
              <a:t>In 1984, ‘doublethink’ refers to the paradox where history is changed and then claimed to have never been changed.</a:t>
            </a:r>
          </a:p>
        </p:txBody>
      </p:sp>
      <p:pic>
        <p:nvPicPr>
          <p:cNvPr id="4" name="Picture 3">
            <a:extLst>
              <a:ext uri="{FF2B5EF4-FFF2-40B4-BE49-F238E27FC236}">
                <a16:creationId xmlns:a16="http://schemas.microsoft.com/office/drawing/2014/main" xmlns="" id="{C1D18BB2-D30E-480F-BADD-398C82F73136}"/>
              </a:ext>
            </a:extLst>
          </p:cNvPr>
          <p:cNvPicPr>
            <a:picLocks noChangeAspect="1"/>
          </p:cNvPicPr>
          <p:nvPr/>
        </p:nvPicPr>
        <p:blipFill>
          <a:blip r:embed="rId2"/>
          <a:stretch>
            <a:fillRect/>
          </a:stretch>
        </p:blipFill>
        <p:spPr>
          <a:xfrm>
            <a:off x="8888894" y="488880"/>
            <a:ext cx="2903677" cy="2903677"/>
          </a:xfrm>
          <a:prstGeom prst="rect">
            <a:avLst/>
          </a:prstGeom>
        </p:spPr>
      </p:pic>
      <p:pic>
        <p:nvPicPr>
          <p:cNvPr id="5" name="Picture 4">
            <a:extLst>
              <a:ext uri="{FF2B5EF4-FFF2-40B4-BE49-F238E27FC236}">
                <a16:creationId xmlns:a16="http://schemas.microsoft.com/office/drawing/2014/main" xmlns="" id="{CD4B5F41-6A42-4B9F-BCC1-A852929425A1}"/>
              </a:ext>
            </a:extLst>
          </p:cNvPr>
          <p:cNvPicPr>
            <a:picLocks noChangeAspect="1"/>
          </p:cNvPicPr>
          <p:nvPr/>
        </p:nvPicPr>
        <p:blipFill>
          <a:blip r:embed="rId3"/>
          <a:stretch>
            <a:fillRect/>
          </a:stretch>
        </p:blipFill>
        <p:spPr>
          <a:xfrm>
            <a:off x="8087236" y="4135894"/>
            <a:ext cx="3973467" cy="2328203"/>
          </a:xfrm>
          <a:prstGeom prst="rect">
            <a:avLst/>
          </a:prstGeom>
        </p:spPr>
      </p:pic>
    </p:spTree>
    <p:extLst>
      <p:ext uri="{BB962C8B-B14F-4D97-AF65-F5344CB8AC3E}">
        <p14:creationId xmlns:p14="http://schemas.microsoft.com/office/powerpoint/2010/main" val="1052288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E0D7DB5-83C4-4FFB-ADDF-8FD82D1D5503}"/>
              </a:ext>
            </a:extLst>
          </p:cNvPr>
          <p:cNvSpPr>
            <a:spLocks noGrp="1"/>
          </p:cNvSpPr>
          <p:nvPr>
            <p:ph idx="1"/>
          </p:nvPr>
        </p:nvSpPr>
        <p:spPr>
          <a:xfrm>
            <a:off x="1024128" y="583096"/>
            <a:ext cx="9720073" cy="5726264"/>
          </a:xfrm>
        </p:spPr>
        <p:txBody>
          <a:bodyPr/>
          <a:lstStyle/>
          <a:p>
            <a:r>
              <a:rPr lang="en-GB" sz="2800" dirty="0">
                <a:solidFill>
                  <a:srgbClr val="00B050"/>
                </a:solidFill>
              </a:rPr>
              <a:t>Allegory </a:t>
            </a:r>
          </a:p>
          <a:p>
            <a:pPr>
              <a:lnSpc>
                <a:spcPct val="150000"/>
              </a:lnSpc>
            </a:pPr>
            <a:r>
              <a:rPr lang="en-GB" dirty="0"/>
              <a:t>Where every aspect of a story is </a:t>
            </a:r>
            <a:r>
              <a:rPr lang="en-GB" b="1" dirty="0"/>
              <a:t>representative</a:t>
            </a:r>
            <a:r>
              <a:rPr lang="en-GB" dirty="0"/>
              <a:t>, usually symbolic, of something else, usually a larger abstract </a:t>
            </a:r>
            <a:r>
              <a:rPr lang="en-GB" b="1" dirty="0">
                <a:solidFill>
                  <a:srgbClr val="C00000"/>
                </a:solidFill>
              </a:rPr>
              <a:t>concept</a:t>
            </a:r>
            <a:r>
              <a:rPr lang="en-GB" dirty="0"/>
              <a:t> or important </a:t>
            </a:r>
            <a:r>
              <a:rPr lang="en-GB" b="1" dirty="0">
                <a:solidFill>
                  <a:srgbClr val="FF0000"/>
                </a:solidFill>
              </a:rPr>
              <a:t>historical event</a:t>
            </a:r>
            <a:r>
              <a:rPr lang="en-GB" dirty="0"/>
              <a:t>.</a:t>
            </a:r>
          </a:p>
          <a:p>
            <a:pPr>
              <a:lnSpc>
                <a:spcPct val="150000"/>
              </a:lnSpc>
            </a:pPr>
            <a:r>
              <a:rPr lang="en-GB" dirty="0">
                <a:solidFill>
                  <a:srgbClr val="C00000"/>
                </a:solidFill>
              </a:rPr>
              <a:t>Lord of The Flies </a:t>
            </a:r>
            <a:r>
              <a:rPr lang="en-GB" dirty="0"/>
              <a:t>provides a compelling</a:t>
            </a:r>
            <a:r>
              <a:rPr lang="en-GB" b="1" dirty="0"/>
              <a:t> allegory </a:t>
            </a:r>
            <a:r>
              <a:rPr lang="en-GB" dirty="0"/>
              <a:t>of human nature.</a:t>
            </a:r>
          </a:p>
          <a:p>
            <a:pPr>
              <a:lnSpc>
                <a:spcPct val="150000"/>
              </a:lnSpc>
            </a:pPr>
            <a:r>
              <a:rPr lang="en-GB" dirty="0">
                <a:solidFill>
                  <a:srgbClr val="002060"/>
                </a:solidFill>
              </a:rPr>
              <a:t>Animal Farm </a:t>
            </a:r>
            <a:r>
              <a:rPr lang="en-GB" dirty="0"/>
              <a:t>is an </a:t>
            </a:r>
            <a:r>
              <a:rPr lang="en-GB" b="1" dirty="0"/>
              <a:t>allegory</a:t>
            </a:r>
            <a:r>
              <a:rPr lang="en-GB" dirty="0"/>
              <a:t> of The Russian Revolution.</a:t>
            </a:r>
          </a:p>
          <a:p>
            <a:pPr>
              <a:lnSpc>
                <a:spcPct val="150000"/>
              </a:lnSpc>
            </a:pPr>
            <a:endParaRPr lang="en-GB" dirty="0"/>
          </a:p>
        </p:txBody>
      </p:sp>
      <p:pic>
        <p:nvPicPr>
          <p:cNvPr id="4" name="Picture 3">
            <a:extLst>
              <a:ext uri="{FF2B5EF4-FFF2-40B4-BE49-F238E27FC236}">
                <a16:creationId xmlns:a16="http://schemas.microsoft.com/office/drawing/2014/main" xmlns="" id="{752856ED-341E-47A0-B423-A4C348D0F68E}"/>
              </a:ext>
            </a:extLst>
          </p:cNvPr>
          <p:cNvPicPr>
            <a:picLocks noChangeAspect="1"/>
          </p:cNvPicPr>
          <p:nvPr/>
        </p:nvPicPr>
        <p:blipFill>
          <a:blip r:embed="rId2"/>
          <a:stretch>
            <a:fillRect/>
          </a:stretch>
        </p:blipFill>
        <p:spPr>
          <a:xfrm>
            <a:off x="4015408" y="3605254"/>
            <a:ext cx="4341329" cy="3084629"/>
          </a:xfrm>
          <a:prstGeom prst="rect">
            <a:avLst/>
          </a:prstGeom>
        </p:spPr>
      </p:pic>
    </p:spTree>
    <p:extLst>
      <p:ext uri="{BB962C8B-B14F-4D97-AF65-F5344CB8AC3E}">
        <p14:creationId xmlns:p14="http://schemas.microsoft.com/office/powerpoint/2010/main" val="23186304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8111E9F-4BC3-431A-BB85-59463BBB3661}"/>
              </a:ext>
            </a:extLst>
          </p:cNvPr>
          <p:cNvSpPr>
            <a:spLocks noGrp="1"/>
          </p:cNvSpPr>
          <p:nvPr>
            <p:ph idx="1"/>
          </p:nvPr>
        </p:nvSpPr>
        <p:spPr>
          <a:xfrm>
            <a:off x="1024128" y="477078"/>
            <a:ext cx="9720073" cy="5832282"/>
          </a:xfrm>
        </p:spPr>
        <p:txBody>
          <a:bodyPr>
            <a:normAutofit fontScale="92500"/>
          </a:bodyPr>
          <a:lstStyle/>
          <a:p>
            <a:pPr marL="0" indent="0">
              <a:buNone/>
            </a:pPr>
            <a:r>
              <a:rPr lang="en-US" sz="2800" dirty="0">
                <a:solidFill>
                  <a:srgbClr val="FF0000"/>
                </a:solidFill>
              </a:rPr>
              <a:t>Allusion (allusive, adj.)</a:t>
            </a:r>
          </a:p>
          <a:p>
            <a:pPr algn="just">
              <a:lnSpc>
                <a:spcPct val="150000"/>
              </a:lnSpc>
            </a:pPr>
            <a:r>
              <a:rPr lang="en-US" b="1" dirty="0"/>
              <a:t>An author’s reference to a person, place, event or piece of literature such as a Biblical Story and or a character from a famous book. </a:t>
            </a:r>
          </a:p>
          <a:p>
            <a:pPr marL="0" indent="0" algn="just">
              <a:lnSpc>
                <a:spcPct val="150000"/>
              </a:lnSpc>
              <a:buNone/>
            </a:pPr>
            <a:r>
              <a:rPr lang="en-US" b="1" dirty="0"/>
              <a:t>Allusion</a:t>
            </a:r>
            <a:r>
              <a:rPr lang="en-US" dirty="0"/>
              <a:t>s often help the reader remember the message or theme of the passage and allow the writer to give an example or get a point across without going into a lengthy discourse.</a:t>
            </a:r>
          </a:p>
          <a:p>
            <a:pPr algn="just">
              <a:lnSpc>
                <a:spcPct val="150000"/>
              </a:lnSpc>
            </a:pPr>
            <a:r>
              <a:rPr lang="en-US" dirty="0"/>
              <a:t>"</a:t>
            </a:r>
            <a:r>
              <a:rPr lang="en-US" i="1" dirty="0">
                <a:solidFill>
                  <a:srgbClr val="7030A0"/>
                </a:solidFill>
              </a:rPr>
              <a:t>When she lost her job, she acted like a Scrooge, and refused to buy anything that wasn't necessary." </a:t>
            </a:r>
            <a:r>
              <a:rPr lang="en-US" dirty="0"/>
              <a:t>Scrooge was an extremely stingy character from Charles Dickens' A Christmas Carol. </a:t>
            </a:r>
          </a:p>
          <a:p>
            <a:pPr algn="just">
              <a:lnSpc>
                <a:spcPct val="150000"/>
              </a:lnSpc>
            </a:pPr>
            <a:r>
              <a:rPr lang="en-US" dirty="0"/>
              <a:t>"</a:t>
            </a:r>
            <a:r>
              <a:rPr lang="en-US" i="1" dirty="0">
                <a:solidFill>
                  <a:srgbClr val="00B050"/>
                </a:solidFill>
              </a:rPr>
              <a:t>I thought the software would be useful, but it was a Trojan Horse." </a:t>
            </a:r>
            <a:r>
              <a:rPr lang="en-US" dirty="0"/>
              <a:t>This refers to the tale in Homer's Iliad where the Greeks built a large, hollow wooden horse to hide soldiers in. It</a:t>
            </a:r>
            <a:endParaRPr lang="en-GB" dirty="0"/>
          </a:p>
        </p:txBody>
      </p:sp>
    </p:spTree>
    <p:extLst>
      <p:ext uri="{BB962C8B-B14F-4D97-AF65-F5344CB8AC3E}">
        <p14:creationId xmlns:p14="http://schemas.microsoft.com/office/powerpoint/2010/main" val="17217485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EBBDD1-1DEE-4FE2-8EF7-F03CCD868FE3}"/>
              </a:ext>
            </a:extLst>
          </p:cNvPr>
          <p:cNvSpPr>
            <a:spLocks noGrp="1"/>
          </p:cNvSpPr>
          <p:nvPr>
            <p:ph type="title"/>
          </p:nvPr>
        </p:nvSpPr>
        <p:spPr/>
        <p:txBody>
          <a:bodyPr/>
          <a:lstStyle/>
          <a:p>
            <a:r>
              <a:rPr lang="en-GB" dirty="0"/>
              <a:t>Sentence Types</a:t>
            </a:r>
          </a:p>
        </p:txBody>
      </p:sp>
      <p:sp>
        <p:nvSpPr>
          <p:cNvPr id="3" name="Content Placeholder 2">
            <a:extLst>
              <a:ext uri="{FF2B5EF4-FFF2-40B4-BE49-F238E27FC236}">
                <a16:creationId xmlns:a16="http://schemas.microsoft.com/office/drawing/2014/main" xmlns="" id="{7992E58A-943A-45E8-910F-C901D0EF6C57}"/>
              </a:ext>
            </a:extLst>
          </p:cNvPr>
          <p:cNvSpPr>
            <a:spLocks noGrp="1"/>
          </p:cNvSpPr>
          <p:nvPr>
            <p:ph idx="1"/>
          </p:nvPr>
        </p:nvSpPr>
        <p:spPr/>
        <p:txBody>
          <a:bodyPr/>
          <a:lstStyle/>
          <a:p>
            <a:r>
              <a:rPr lang="en-GB" sz="2400" dirty="0"/>
              <a:t>In</a:t>
            </a:r>
            <a:r>
              <a:rPr lang="en-GB" sz="2400" b="1" dirty="0"/>
              <a:t> Simple Sentences, </a:t>
            </a:r>
            <a:r>
              <a:rPr lang="en-US" sz="2000" dirty="0"/>
              <a:t>there is just one main verb and idea. For example: </a:t>
            </a:r>
            <a:endParaRPr lang="en-GB" sz="2000" dirty="0"/>
          </a:p>
          <a:p>
            <a:r>
              <a:rPr lang="en-GB" sz="3200" b="1" dirty="0">
                <a:solidFill>
                  <a:srgbClr val="0070C0"/>
                </a:solidFill>
              </a:rPr>
              <a:t> </a:t>
            </a:r>
            <a:r>
              <a:rPr lang="en-GB" sz="3200" dirty="0">
                <a:solidFill>
                  <a:srgbClr val="0070C0"/>
                </a:solidFill>
              </a:rPr>
              <a:t>It was raining.</a:t>
            </a:r>
          </a:p>
          <a:p>
            <a:pPr>
              <a:lnSpc>
                <a:spcPct val="150000"/>
              </a:lnSpc>
            </a:pPr>
            <a:r>
              <a:rPr lang="en-GB" sz="2400" b="1" dirty="0"/>
              <a:t>Compound Sentence </a:t>
            </a:r>
            <a:r>
              <a:rPr lang="en-US" dirty="0"/>
              <a:t>generally joins two simple sentences together. We typically use words like '</a:t>
            </a:r>
            <a:r>
              <a:rPr lang="en-US" dirty="0">
                <a:solidFill>
                  <a:srgbClr val="FF0000"/>
                </a:solidFill>
              </a:rPr>
              <a:t>and</a:t>
            </a:r>
            <a:r>
              <a:rPr lang="en-US" dirty="0"/>
              <a:t>', '</a:t>
            </a:r>
            <a:r>
              <a:rPr lang="en-US" dirty="0">
                <a:solidFill>
                  <a:srgbClr val="FF0000"/>
                </a:solidFill>
              </a:rPr>
              <a:t>or</a:t>
            </a:r>
            <a:r>
              <a:rPr lang="en-US" dirty="0"/>
              <a:t>' and '</a:t>
            </a:r>
            <a:r>
              <a:rPr lang="en-US" dirty="0">
                <a:solidFill>
                  <a:srgbClr val="FF0000"/>
                </a:solidFill>
              </a:rPr>
              <a:t>but</a:t>
            </a:r>
            <a:r>
              <a:rPr lang="en-US" dirty="0"/>
              <a:t>' to join the ideas. For example:</a:t>
            </a:r>
          </a:p>
          <a:p>
            <a:r>
              <a:rPr lang="en-US" sz="2400" dirty="0">
                <a:solidFill>
                  <a:srgbClr val="0070C0"/>
                </a:solidFill>
              </a:rPr>
              <a:t>It was cold</a:t>
            </a:r>
            <a:r>
              <a:rPr lang="en-US" sz="2400" u="sng" dirty="0">
                <a:solidFill>
                  <a:srgbClr val="0070C0"/>
                </a:solidFill>
              </a:rPr>
              <a:t> but </a:t>
            </a:r>
            <a:r>
              <a:rPr lang="en-US" sz="2400" dirty="0">
                <a:solidFill>
                  <a:srgbClr val="0070C0"/>
                </a:solidFill>
              </a:rPr>
              <a:t>we still went to town.</a:t>
            </a:r>
          </a:p>
          <a:p>
            <a:r>
              <a:rPr lang="en-US" sz="2400" dirty="0">
                <a:solidFill>
                  <a:srgbClr val="0070C0"/>
                </a:solidFill>
              </a:rPr>
              <a:t>It was raining </a:t>
            </a:r>
            <a:r>
              <a:rPr lang="en-US" sz="2400" u="sng" dirty="0">
                <a:solidFill>
                  <a:srgbClr val="0070C0"/>
                </a:solidFill>
              </a:rPr>
              <a:t>and</a:t>
            </a:r>
            <a:r>
              <a:rPr lang="en-US" sz="2400" dirty="0">
                <a:solidFill>
                  <a:srgbClr val="0070C0"/>
                </a:solidFill>
              </a:rPr>
              <a:t> we stayed indoors.</a:t>
            </a:r>
            <a:endParaRPr lang="en-GB" sz="2400" dirty="0">
              <a:solidFill>
                <a:srgbClr val="0070C0"/>
              </a:solidFill>
            </a:endParaRPr>
          </a:p>
          <a:p>
            <a:r>
              <a:rPr lang="en-US" dirty="0"/>
              <a:t>if we take away one part of it, we are left with a simple sentence again. </a:t>
            </a:r>
            <a:endParaRPr lang="en-GB" dirty="0"/>
          </a:p>
        </p:txBody>
      </p:sp>
    </p:spTree>
    <p:extLst>
      <p:ext uri="{BB962C8B-B14F-4D97-AF65-F5344CB8AC3E}">
        <p14:creationId xmlns:p14="http://schemas.microsoft.com/office/powerpoint/2010/main" val="3840911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073257-F751-47EB-A06C-71093EC5CD2A}"/>
              </a:ext>
            </a:extLst>
          </p:cNvPr>
          <p:cNvSpPr>
            <a:spLocks noGrp="1"/>
          </p:cNvSpPr>
          <p:nvPr>
            <p:ph type="title"/>
          </p:nvPr>
        </p:nvSpPr>
        <p:spPr>
          <a:xfrm>
            <a:off x="1024128" y="249671"/>
            <a:ext cx="9720072" cy="1499616"/>
          </a:xfrm>
        </p:spPr>
        <p:txBody>
          <a:bodyPr/>
          <a:lstStyle/>
          <a:p>
            <a:r>
              <a:rPr lang="en-GB" dirty="0"/>
              <a:t>Sentence types</a:t>
            </a:r>
          </a:p>
        </p:txBody>
      </p:sp>
      <p:sp>
        <p:nvSpPr>
          <p:cNvPr id="3" name="Content Placeholder 2">
            <a:extLst>
              <a:ext uri="{FF2B5EF4-FFF2-40B4-BE49-F238E27FC236}">
                <a16:creationId xmlns:a16="http://schemas.microsoft.com/office/drawing/2014/main" xmlns="" id="{C7D98B2E-93CB-43F7-A8C6-BC44A54A3C38}"/>
              </a:ext>
            </a:extLst>
          </p:cNvPr>
          <p:cNvSpPr>
            <a:spLocks noGrp="1"/>
          </p:cNvSpPr>
          <p:nvPr>
            <p:ph idx="1"/>
          </p:nvPr>
        </p:nvSpPr>
        <p:spPr>
          <a:xfrm>
            <a:off x="1024128" y="1749287"/>
            <a:ext cx="9720073" cy="4560073"/>
          </a:xfrm>
        </p:spPr>
        <p:txBody>
          <a:bodyPr>
            <a:normAutofit fontScale="77500" lnSpcReduction="20000"/>
          </a:bodyPr>
          <a:lstStyle/>
          <a:p>
            <a:pPr>
              <a:lnSpc>
                <a:spcPct val="150000"/>
              </a:lnSpc>
            </a:pPr>
            <a:r>
              <a:rPr lang="en-GB" sz="2800" b="1" dirty="0"/>
              <a:t>Complex sentences </a:t>
            </a:r>
            <a:r>
              <a:rPr lang="en-US" sz="2400" dirty="0"/>
              <a:t>communicates more than one idea. One part is like a simple sentence, so it can stand on its own. The other part can't - it needs something else to support it. For instance,</a:t>
            </a:r>
          </a:p>
          <a:p>
            <a:pPr>
              <a:lnSpc>
                <a:spcPct val="150000"/>
              </a:lnSpc>
            </a:pPr>
            <a:r>
              <a:rPr lang="en-US" sz="2800" dirty="0">
                <a:solidFill>
                  <a:srgbClr val="0070C0"/>
                </a:solidFill>
              </a:rPr>
              <a:t>You can't persuade me to go to town, no matter how hard you try.</a:t>
            </a:r>
          </a:p>
          <a:p>
            <a:pPr>
              <a:lnSpc>
                <a:spcPct val="150000"/>
              </a:lnSpc>
            </a:pPr>
            <a:r>
              <a:rPr lang="en-US" sz="2800" dirty="0">
                <a:solidFill>
                  <a:srgbClr val="0070C0"/>
                </a:solidFill>
              </a:rPr>
              <a:t>Because my coffee was too cold, I heated it in the microwave. </a:t>
            </a:r>
          </a:p>
          <a:p>
            <a:pPr>
              <a:lnSpc>
                <a:spcPct val="150000"/>
              </a:lnSpc>
            </a:pPr>
            <a:r>
              <a:rPr lang="en-US" sz="2800" dirty="0">
                <a:solidFill>
                  <a:srgbClr val="0070C0"/>
                </a:solidFill>
              </a:rPr>
              <a:t>Although he was wealthy, he was still unhappy. </a:t>
            </a:r>
          </a:p>
          <a:p>
            <a:pPr>
              <a:lnSpc>
                <a:spcPct val="150000"/>
              </a:lnSpc>
            </a:pPr>
            <a:r>
              <a:rPr lang="en-US" sz="2800" dirty="0">
                <a:solidFill>
                  <a:srgbClr val="0070C0"/>
                </a:solidFill>
              </a:rPr>
              <a:t>She returned the computer after she noticed it was damaged. </a:t>
            </a:r>
          </a:p>
          <a:p>
            <a:pPr>
              <a:lnSpc>
                <a:spcPct val="150000"/>
              </a:lnSpc>
            </a:pPr>
            <a:r>
              <a:rPr lang="en-US" sz="2800" dirty="0">
                <a:solidFill>
                  <a:srgbClr val="0070C0"/>
                </a:solidFill>
              </a:rPr>
              <a:t>Whenever prices goes up, customers buy less products. </a:t>
            </a:r>
            <a:endParaRPr lang="en-GB" sz="2800" dirty="0">
              <a:solidFill>
                <a:srgbClr val="0070C0"/>
              </a:solidFill>
            </a:endParaRPr>
          </a:p>
        </p:txBody>
      </p:sp>
    </p:spTree>
    <p:extLst>
      <p:ext uri="{BB962C8B-B14F-4D97-AF65-F5344CB8AC3E}">
        <p14:creationId xmlns:p14="http://schemas.microsoft.com/office/powerpoint/2010/main" val="323515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E60B73-D37F-43F1-9E3F-C05D31477037}"/>
              </a:ext>
            </a:extLst>
          </p:cNvPr>
          <p:cNvSpPr>
            <a:spLocks noGrp="1"/>
          </p:cNvSpPr>
          <p:nvPr>
            <p:ph type="title"/>
          </p:nvPr>
        </p:nvSpPr>
        <p:spPr/>
        <p:txBody>
          <a:bodyPr/>
          <a:lstStyle/>
          <a:p>
            <a:r>
              <a:rPr lang="en-GB" dirty="0"/>
              <a:t>Sentences</a:t>
            </a:r>
          </a:p>
        </p:txBody>
      </p:sp>
      <p:sp>
        <p:nvSpPr>
          <p:cNvPr id="3" name="Content Placeholder 2">
            <a:extLst>
              <a:ext uri="{FF2B5EF4-FFF2-40B4-BE49-F238E27FC236}">
                <a16:creationId xmlns:a16="http://schemas.microsoft.com/office/drawing/2014/main" xmlns="" id="{E5B0EF33-7511-4435-BEE2-D98C0BA531EB}"/>
              </a:ext>
            </a:extLst>
          </p:cNvPr>
          <p:cNvSpPr>
            <a:spLocks noGrp="1"/>
          </p:cNvSpPr>
          <p:nvPr>
            <p:ph idx="1"/>
          </p:nvPr>
        </p:nvSpPr>
        <p:spPr/>
        <p:txBody>
          <a:bodyPr/>
          <a:lstStyle/>
          <a:p>
            <a:r>
              <a:rPr lang="en-US" dirty="0"/>
              <a:t>Notice the length of sentences, and the way they are constructed.</a:t>
            </a:r>
          </a:p>
          <a:p>
            <a:r>
              <a:rPr lang="en-US" sz="2800" b="1" dirty="0">
                <a:solidFill>
                  <a:srgbClr val="C00000"/>
                </a:solidFill>
              </a:rPr>
              <a:t>Short Sentences </a:t>
            </a:r>
            <a:r>
              <a:rPr lang="en-US" dirty="0"/>
              <a:t>sometimes suggest speed or excitement, e.g.</a:t>
            </a:r>
          </a:p>
          <a:p>
            <a:r>
              <a:rPr lang="en-US" sz="2800" dirty="0">
                <a:solidFill>
                  <a:srgbClr val="00B0F0"/>
                </a:solidFill>
              </a:rPr>
              <a:t>He ran forward. The ball fell at his feet. He shot.</a:t>
            </a:r>
          </a:p>
          <a:p>
            <a:pPr marL="0" indent="0">
              <a:buNone/>
            </a:pPr>
            <a:r>
              <a:rPr lang="en-US" sz="2800" b="1" dirty="0">
                <a:solidFill>
                  <a:srgbClr val="C00000"/>
                </a:solidFill>
              </a:rPr>
              <a:t>Long Sentences </a:t>
            </a:r>
            <a:r>
              <a:rPr lang="en-US" dirty="0"/>
              <a:t>can help describe an event, building to a climax, </a:t>
            </a:r>
            <a:r>
              <a:rPr lang="en-US" dirty="0" err="1"/>
              <a:t>e.g</a:t>
            </a:r>
            <a:endParaRPr lang="en-US" dirty="0"/>
          </a:p>
          <a:p>
            <a:pPr>
              <a:lnSpc>
                <a:spcPct val="150000"/>
              </a:lnSpc>
            </a:pPr>
            <a:r>
              <a:rPr lang="en-US" dirty="0">
                <a:solidFill>
                  <a:srgbClr val="00B0F0"/>
                </a:solidFill>
              </a:rPr>
              <a:t>The crowd gasped as the top of the mountain blew away, clouds of ash shot hundreds of feet into the sky and rivers of lava, terrifying in the early dawn, shot upwards, then cascaded down into the valley. </a:t>
            </a:r>
          </a:p>
          <a:p>
            <a:endParaRPr lang="en-GB" dirty="0"/>
          </a:p>
        </p:txBody>
      </p:sp>
    </p:spTree>
    <p:extLst>
      <p:ext uri="{BB962C8B-B14F-4D97-AF65-F5344CB8AC3E}">
        <p14:creationId xmlns:p14="http://schemas.microsoft.com/office/powerpoint/2010/main" val="2441949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DCDA87-4ABF-413C-80A6-4A211116F95D}"/>
              </a:ext>
            </a:extLst>
          </p:cNvPr>
          <p:cNvSpPr>
            <a:spLocks noGrp="1"/>
          </p:cNvSpPr>
          <p:nvPr>
            <p:ph type="title"/>
          </p:nvPr>
        </p:nvSpPr>
        <p:spPr/>
        <p:txBody>
          <a:bodyPr/>
          <a:lstStyle/>
          <a:p>
            <a:r>
              <a:rPr lang="en-GB" dirty="0"/>
              <a:t>Paragraphs</a:t>
            </a:r>
          </a:p>
        </p:txBody>
      </p:sp>
      <p:sp>
        <p:nvSpPr>
          <p:cNvPr id="3" name="Content Placeholder 2">
            <a:extLst>
              <a:ext uri="{FF2B5EF4-FFF2-40B4-BE49-F238E27FC236}">
                <a16:creationId xmlns:a16="http://schemas.microsoft.com/office/drawing/2014/main" xmlns="" id="{CDBFE60A-15D4-420B-9D48-D540BE590CE8}"/>
              </a:ext>
            </a:extLst>
          </p:cNvPr>
          <p:cNvSpPr>
            <a:spLocks noGrp="1"/>
          </p:cNvSpPr>
          <p:nvPr>
            <p:ph idx="1"/>
          </p:nvPr>
        </p:nvSpPr>
        <p:spPr/>
        <p:txBody>
          <a:bodyPr>
            <a:normAutofit fontScale="92500" lnSpcReduction="10000"/>
          </a:bodyPr>
          <a:lstStyle/>
          <a:p>
            <a:pPr algn="just">
              <a:lnSpc>
                <a:spcPct val="150000"/>
              </a:lnSpc>
            </a:pPr>
            <a:r>
              <a:rPr lang="en-US" sz="2800" dirty="0"/>
              <a:t>Very short paragraphs can be used to pick out the main details, or to speed the reader on. Popular news paper articles often have short paragraphs so that they can be read more easily.</a:t>
            </a:r>
          </a:p>
          <a:p>
            <a:pPr algn="just">
              <a:lnSpc>
                <a:spcPct val="150000"/>
              </a:lnSpc>
            </a:pPr>
            <a:endParaRPr lang="en-US" sz="2800" dirty="0"/>
          </a:p>
          <a:p>
            <a:pPr algn="just">
              <a:lnSpc>
                <a:spcPct val="150000"/>
              </a:lnSpc>
            </a:pPr>
            <a:r>
              <a:rPr lang="en-US" sz="2800" dirty="0"/>
              <a:t>Longer paragraphs can provide more detail and analysis. Articles in more serious newspaper often have longer paragraphs.</a:t>
            </a:r>
          </a:p>
          <a:p>
            <a:endParaRPr lang="en-GB" dirty="0"/>
          </a:p>
        </p:txBody>
      </p:sp>
    </p:spTree>
    <p:extLst>
      <p:ext uri="{BB962C8B-B14F-4D97-AF65-F5344CB8AC3E}">
        <p14:creationId xmlns:p14="http://schemas.microsoft.com/office/powerpoint/2010/main" val="2848487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D627A3-7483-4B9D-BE90-B4739F32DEBD}"/>
              </a:ext>
            </a:extLst>
          </p:cNvPr>
          <p:cNvSpPr>
            <a:spLocks noGrp="1"/>
          </p:cNvSpPr>
          <p:nvPr>
            <p:ph type="title"/>
          </p:nvPr>
        </p:nvSpPr>
        <p:spPr/>
        <p:txBody>
          <a:bodyPr/>
          <a:lstStyle/>
          <a:p>
            <a:r>
              <a:rPr lang="en-GB" dirty="0"/>
              <a:t>Vocabulary</a:t>
            </a:r>
          </a:p>
        </p:txBody>
      </p:sp>
      <p:pic>
        <p:nvPicPr>
          <p:cNvPr id="4" name="Content Placeholder 3">
            <a:extLst>
              <a:ext uri="{FF2B5EF4-FFF2-40B4-BE49-F238E27FC236}">
                <a16:creationId xmlns:a16="http://schemas.microsoft.com/office/drawing/2014/main" xmlns="" id="{8F4C7A50-EE2E-447A-8339-FDD959F15E1C}"/>
              </a:ext>
            </a:extLst>
          </p:cNvPr>
          <p:cNvPicPr>
            <a:picLocks noGrp="1" noChangeAspect="1"/>
          </p:cNvPicPr>
          <p:nvPr>
            <p:ph idx="1"/>
          </p:nvPr>
        </p:nvPicPr>
        <p:blipFill>
          <a:blip r:embed="rId2"/>
          <a:stretch>
            <a:fillRect/>
          </a:stretch>
        </p:blipFill>
        <p:spPr>
          <a:xfrm>
            <a:off x="1023938" y="2390854"/>
            <a:ext cx="9720262" cy="3813017"/>
          </a:xfrm>
          <a:prstGeom prst="rect">
            <a:avLst/>
          </a:prstGeom>
        </p:spPr>
      </p:pic>
    </p:spTree>
    <p:extLst>
      <p:ext uri="{BB962C8B-B14F-4D97-AF65-F5344CB8AC3E}">
        <p14:creationId xmlns:p14="http://schemas.microsoft.com/office/powerpoint/2010/main" val="3163187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5EFDD0B-4A6B-404F-A730-6F8F75CA507C}"/>
              </a:ext>
            </a:extLst>
          </p:cNvPr>
          <p:cNvSpPr>
            <a:spLocks noGrp="1"/>
          </p:cNvSpPr>
          <p:nvPr>
            <p:ph type="title"/>
          </p:nvPr>
        </p:nvSpPr>
        <p:spPr/>
        <p:txBody>
          <a:bodyPr/>
          <a:lstStyle/>
          <a:p>
            <a:r>
              <a:rPr lang="en-GB" dirty="0"/>
              <a:t>Vocabulary</a:t>
            </a:r>
          </a:p>
        </p:txBody>
      </p:sp>
      <p:sp>
        <p:nvSpPr>
          <p:cNvPr id="3" name="Content Placeholder 2">
            <a:extLst>
              <a:ext uri="{FF2B5EF4-FFF2-40B4-BE49-F238E27FC236}">
                <a16:creationId xmlns:a16="http://schemas.microsoft.com/office/drawing/2014/main" xmlns="" id="{4D61B301-9933-4C4C-AA7D-CC1B07E792B6}"/>
              </a:ext>
            </a:extLst>
          </p:cNvPr>
          <p:cNvSpPr>
            <a:spLocks noGrp="1"/>
          </p:cNvSpPr>
          <p:nvPr>
            <p:ph idx="1"/>
          </p:nvPr>
        </p:nvSpPr>
        <p:spPr>
          <a:xfrm>
            <a:off x="140677" y="2286000"/>
            <a:ext cx="11746523" cy="4023360"/>
          </a:xfrm>
        </p:spPr>
        <p:txBody>
          <a:bodyPr>
            <a:normAutofit fontScale="92500"/>
          </a:bodyPr>
          <a:lstStyle/>
          <a:p>
            <a:r>
              <a:rPr lang="en-US" dirty="0"/>
              <a:t>Complicated or more challenging words can be aimed at more sophisticated/educated audience.</a:t>
            </a:r>
          </a:p>
          <a:p>
            <a:r>
              <a:rPr lang="en-US" dirty="0"/>
              <a:t>A text containing words specifically related to a particular job or area is called jargon (terminology), e.g.</a:t>
            </a:r>
          </a:p>
          <a:p>
            <a:r>
              <a:rPr lang="en-US" sz="2400" b="1" dirty="0"/>
              <a:t>Medical Jargon</a:t>
            </a:r>
          </a:p>
          <a:p>
            <a:pPr algn="just">
              <a:lnSpc>
                <a:spcPct val="150000"/>
              </a:lnSpc>
            </a:pPr>
            <a:r>
              <a:rPr lang="en-US" dirty="0"/>
              <a:t>“Certain medications can cause or worsen </a:t>
            </a:r>
            <a:r>
              <a:rPr lang="en-US" b="1" dirty="0"/>
              <a:t>nasal symptoms </a:t>
            </a:r>
            <a:r>
              <a:rPr lang="en-US" dirty="0"/>
              <a:t>(especially congestion). These include the following: birth control pills, some drugs for high blood pressure (e.g., </a:t>
            </a:r>
            <a:r>
              <a:rPr lang="en-US" b="1" dirty="0"/>
              <a:t>alpha blockers </a:t>
            </a:r>
            <a:r>
              <a:rPr lang="en-US" dirty="0"/>
              <a:t>and </a:t>
            </a:r>
            <a:r>
              <a:rPr lang="en-US" b="1" dirty="0"/>
              <a:t>beta blockers</a:t>
            </a:r>
            <a:r>
              <a:rPr lang="en-US" dirty="0"/>
              <a:t>), antidepressants, medications for </a:t>
            </a:r>
            <a:r>
              <a:rPr lang="en-US" b="1" dirty="0"/>
              <a:t>erectile dysfunction</a:t>
            </a:r>
            <a:r>
              <a:rPr lang="en-US" dirty="0"/>
              <a:t>, and some medications for </a:t>
            </a:r>
            <a:r>
              <a:rPr lang="en-US" b="1" dirty="0"/>
              <a:t>prostatic enlargement</a:t>
            </a:r>
            <a:r>
              <a:rPr lang="en-US" dirty="0"/>
              <a:t>. If </a:t>
            </a:r>
            <a:r>
              <a:rPr lang="en-US" b="1" dirty="0"/>
              <a:t>rhinitis symptoms </a:t>
            </a:r>
            <a:r>
              <a:rPr lang="en-US" dirty="0"/>
              <a:t>are bothersome and one of these medications is used, ask the prescriber if the medication could be aggravating the condition.”</a:t>
            </a:r>
          </a:p>
          <a:p>
            <a:endParaRPr lang="en-GB" dirty="0"/>
          </a:p>
        </p:txBody>
      </p:sp>
    </p:spTree>
    <p:extLst>
      <p:ext uri="{BB962C8B-B14F-4D97-AF65-F5344CB8AC3E}">
        <p14:creationId xmlns:p14="http://schemas.microsoft.com/office/powerpoint/2010/main" val="3451899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E8A4C2-E3A6-4EEE-86D5-9994BB4D8F21}"/>
              </a:ext>
            </a:extLst>
          </p:cNvPr>
          <p:cNvSpPr>
            <a:spLocks noGrp="1"/>
          </p:cNvSpPr>
          <p:nvPr>
            <p:ph type="title"/>
          </p:nvPr>
        </p:nvSpPr>
        <p:spPr/>
        <p:txBody>
          <a:bodyPr/>
          <a:lstStyle/>
          <a:p>
            <a:r>
              <a:rPr lang="en-GB" dirty="0"/>
              <a:t>Analysing language</a:t>
            </a:r>
          </a:p>
        </p:txBody>
      </p:sp>
      <p:sp>
        <p:nvSpPr>
          <p:cNvPr id="3" name="Content Placeholder 2">
            <a:extLst>
              <a:ext uri="{FF2B5EF4-FFF2-40B4-BE49-F238E27FC236}">
                <a16:creationId xmlns:a16="http://schemas.microsoft.com/office/drawing/2014/main" xmlns="" id="{789C9C9F-156F-4D5C-B8C5-E7F3D30A0B11}"/>
              </a:ext>
            </a:extLst>
          </p:cNvPr>
          <p:cNvSpPr>
            <a:spLocks noGrp="1"/>
          </p:cNvSpPr>
          <p:nvPr>
            <p:ph idx="1"/>
          </p:nvPr>
        </p:nvSpPr>
        <p:spPr/>
        <p:txBody>
          <a:bodyPr/>
          <a:lstStyle/>
          <a:p>
            <a:pPr>
              <a:lnSpc>
                <a:spcPct val="150000"/>
              </a:lnSpc>
            </a:pPr>
            <a:endParaRPr lang="en-US" dirty="0">
              <a:solidFill>
                <a:srgbClr val="333333"/>
              </a:solidFill>
              <a:latin typeface="ReithSans"/>
            </a:endParaRPr>
          </a:p>
          <a:p>
            <a:pPr>
              <a:lnSpc>
                <a:spcPct val="150000"/>
              </a:lnSpc>
            </a:pPr>
            <a:endParaRPr lang="en-US" dirty="0">
              <a:solidFill>
                <a:srgbClr val="333333"/>
              </a:solidFill>
              <a:latin typeface="ReithSans"/>
            </a:endParaRPr>
          </a:p>
          <a:p>
            <a:pPr algn="just">
              <a:lnSpc>
                <a:spcPct val="150000"/>
              </a:lnSpc>
            </a:pPr>
            <a:r>
              <a:rPr lang="en-US" sz="2800" b="1" dirty="0">
                <a:solidFill>
                  <a:srgbClr val="333333"/>
                </a:solidFill>
                <a:latin typeface="ReithSans"/>
              </a:rPr>
              <a:t>Analysis</a:t>
            </a:r>
            <a:r>
              <a:rPr lang="en-US" sz="2800" dirty="0">
                <a:solidFill>
                  <a:srgbClr val="333333"/>
                </a:solidFill>
                <a:latin typeface="ReithSans"/>
              </a:rPr>
              <a:t> refers to how the writer conveys meaning through language techniques, such as </a:t>
            </a:r>
            <a:r>
              <a:rPr lang="en-US" sz="2800" dirty="0">
                <a:solidFill>
                  <a:srgbClr val="FF0000"/>
                </a:solidFill>
                <a:latin typeface="ReithSans"/>
              </a:rPr>
              <a:t>figures of speech</a:t>
            </a:r>
            <a:r>
              <a:rPr lang="en-US" sz="2800" dirty="0">
                <a:solidFill>
                  <a:srgbClr val="333333"/>
                </a:solidFill>
                <a:latin typeface="ReithSans"/>
              </a:rPr>
              <a:t>, </a:t>
            </a:r>
            <a:r>
              <a:rPr lang="en-US" sz="2800" dirty="0">
                <a:solidFill>
                  <a:srgbClr val="0070C0"/>
                </a:solidFill>
                <a:latin typeface="ReithSans"/>
              </a:rPr>
              <a:t>sentence structure</a:t>
            </a:r>
            <a:r>
              <a:rPr lang="en-US" sz="2800" dirty="0">
                <a:solidFill>
                  <a:srgbClr val="333333"/>
                </a:solidFill>
                <a:latin typeface="ReithSans"/>
              </a:rPr>
              <a:t>, </a:t>
            </a:r>
            <a:r>
              <a:rPr lang="en-US" sz="2800" dirty="0">
                <a:solidFill>
                  <a:srgbClr val="FF0000"/>
                </a:solidFill>
                <a:latin typeface="ReithSans"/>
              </a:rPr>
              <a:t>tone</a:t>
            </a:r>
            <a:r>
              <a:rPr lang="en-US" sz="2800" dirty="0">
                <a:solidFill>
                  <a:srgbClr val="333333"/>
                </a:solidFill>
                <a:latin typeface="ReithSans"/>
              </a:rPr>
              <a:t> and </a:t>
            </a:r>
            <a:r>
              <a:rPr lang="en-US" sz="2800" dirty="0">
                <a:solidFill>
                  <a:srgbClr val="7030A0"/>
                </a:solidFill>
                <a:latin typeface="ReithSans"/>
              </a:rPr>
              <a:t>word choice</a:t>
            </a:r>
            <a:r>
              <a:rPr lang="en-US" sz="2800" dirty="0">
                <a:solidFill>
                  <a:srgbClr val="333333"/>
                </a:solidFill>
                <a:latin typeface="ReithSans"/>
              </a:rPr>
              <a:t>.</a:t>
            </a:r>
            <a:endParaRPr lang="en-GB" sz="2800" dirty="0"/>
          </a:p>
        </p:txBody>
      </p:sp>
    </p:spTree>
    <p:extLst>
      <p:ext uri="{BB962C8B-B14F-4D97-AF65-F5344CB8AC3E}">
        <p14:creationId xmlns:p14="http://schemas.microsoft.com/office/powerpoint/2010/main" val="10778762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02D2EA-D074-44AA-8402-79193D220C96}"/>
              </a:ext>
            </a:extLst>
          </p:cNvPr>
          <p:cNvSpPr>
            <a:spLocks noGrp="1"/>
          </p:cNvSpPr>
          <p:nvPr>
            <p:ph type="title"/>
          </p:nvPr>
        </p:nvSpPr>
        <p:spPr/>
        <p:txBody>
          <a:bodyPr/>
          <a:lstStyle/>
          <a:p>
            <a:r>
              <a:rPr lang="en-GB" dirty="0"/>
              <a:t>Vocabulary</a:t>
            </a:r>
          </a:p>
        </p:txBody>
      </p:sp>
      <p:sp>
        <p:nvSpPr>
          <p:cNvPr id="3" name="Content Placeholder 2">
            <a:extLst>
              <a:ext uri="{FF2B5EF4-FFF2-40B4-BE49-F238E27FC236}">
                <a16:creationId xmlns:a16="http://schemas.microsoft.com/office/drawing/2014/main" xmlns="" id="{F5110630-3309-402E-9903-D1E47D7D2E62}"/>
              </a:ext>
            </a:extLst>
          </p:cNvPr>
          <p:cNvSpPr>
            <a:spLocks noGrp="1"/>
          </p:cNvSpPr>
          <p:nvPr>
            <p:ph idx="1"/>
          </p:nvPr>
        </p:nvSpPr>
        <p:spPr/>
        <p:txBody>
          <a:bodyPr/>
          <a:lstStyle/>
          <a:p>
            <a:pPr algn="just">
              <a:lnSpc>
                <a:spcPct val="150000"/>
              </a:lnSpc>
            </a:pPr>
            <a:r>
              <a:rPr lang="en-US" dirty="0"/>
              <a:t>A text containing </a:t>
            </a:r>
            <a:r>
              <a:rPr lang="en-US" dirty="0">
                <a:solidFill>
                  <a:schemeClr val="accent3">
                    <a:lumMod val="75000"/>
                  </a:schemeClr>
                </a:solidFill>
                <a:highlight>
                  <a:srgbClr val="FFFF00"/>
                </a:highlight>
              </a:rPr>
              <a:t>SLANG</a:t>
            </a:r>
            <a:r>
              <a:rPr lang="en-US" dirty="0"/>
              <a:t> has more </a:t>
            </a:r>
            <a:r>
              <a:rPr lang="en-US" b="1" dirty="0"/>
              <a:t>colloquial </a:t>
            </a:r>
            <a:r>
              <a:rPr lang="en-US" dirty="0"/>
              <a:t>words used in a certain area to sound more familiar or authentic, and may be aimed at teenagers.  </a:t>
            </a:r>
          </a:p>
          <a:p>
            <a:pPr algn="just">
              <a:lnSpc>
                <a:spcPct val="150000"/>
              </a:lnSpc>
            </a:pPr>
            <a:r>
              <a:rPr lang="en-US" sz="2800" dirty="0">
                <a:solidFill>
                  <a:schemeClr val="accent3">
                    <a:lumMod val="75000"/>
                  </a:schemeClr>
                </a:solidFill>
              </a:rPr>
              <a:t>How can you know from the way a character in the story speaks if he or she is Scottish OR from New Castle or simply South London?</a:t>
            </a:r>
          </a:p>
          <a:p>
            <a:endParaRPr lang="en-GB" dirty="0"/>
          </a:p>
        </p:txBody>
      </p:sp>
    </p:spTree>
    <p:extLst>
      <p:ext uri="{BB962C8B-B14F-4D97-AF65-F5344CB8AC3E}">
        <p14:creationId xmlns:p14="http://schemas.microsoft.com/office/powerpoint/2010/main" val="8989232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DE52C4E-16D9-4183-BF2C-DBB7ABAFE5F8}"/>
              </a:ext>
            </a:extLst>
          </p:cNvPr>
          <p:cNvSpPr>
            <a:spLocks noGrp="1"/>
          </p:cNvSpPr>
          <p:nvPr>
            <p:ph type="title"/>
          </p:nvPr>
        </p:nvSpPr>
        <p:spPr/>
        <p:txBody>
          <a:bodyPr/>
          <a:lstStyle/>
          <a:p>
            <a:r>
              <a:rPr lang="en-GB" dirty="0"/>
              <a:t>Sentence Structure</a:t>
            </a:r>
          </a:p>
        </p:txBody>
      </p:sp>
      <p:sp>
        <p:nvSpPr>
          <p:cNvPr id="3" name="Content Placeholder 2">
            <a:extLst>
              <a:ext uri="{FF2B5EF4-FFF2-40B4-BE49-F238E27FC236}">
                <a16:creationId xmlns:a16="http://schemas.microsoft.com/office/drawing/2014/main" xmlns="" id="{8D670591-F98E-4C4E-8A1A-F562715EF9CA}"/>
              </a:ext>
            </a:extLst>
          </p:cNvPr>
          <p:cNvSpPr>
            <a:spLocks noGrp="1"/>
          </p:cNvSpPr>
          <p:nvPr>
            <p:ph idx="1"/>
          </p:nvPr>
        </p:nvSpPr>
        <p:spPr/>
        <p:txBody>
          <a:bodyPr>
            <a:normAutofit/>
          </a:bodyPr>
          <a:lstStyle/>
          <a:p>
            <a:r>
              <a:rPr lang="en-US" sz="3200" dirty="0"/>
              <a:t>Sentence length</a:t>
            </a:r>
          </a:p>
          <a:p>
            <a:r>
              <a:rPr lang="en-US" dirty="0"/>
              <a:t>Short sentences may be used to build up tension. Longer sentences may be used for explanation.</a:t>
            </a:r>
          </a:p>
          <a:p>
            <a:r>
              <a:rPr lang="en-US" sz="3200" dirty="0"/>
              <a:t>Inversion</a:t>
            </a:r>
          </a:p>
          <a:p>
            <a:r>
              <a:rPr lang="en-US" dirty="0"/>
              <a:t>Where the normal word order is reversed, usually in order to place emphasis on a particular word.</a:t>
            </a:r>
          </a:p>
          <a:p>
            <a:r>
              <a:rPr lang="en-US" sz="2800" dirty="0">
                <a:solidFill>
                  <a:srgbClr val="0070C0"/>
                </a:solidFill>
              </a:rPr>
              <a:t>Never we witnessed such cruel </a:t>
            </a:r>
            <a:r>
              <a:rPr lang="en-US" sz="2800" dirty="0" err="1">
                <a:solidFill>
                  <a:srgbClr val="0070C0"/>
                </a:solidFill>
              </a:rPr>
              <a:t>behaviour</a:t>
            </a:r>
            <a:r>
              <a:rPr lang="en-US" sz="2800" dirty="0">
                <a:solidFill>
                  <a:srgbClr val="0070C0"/>
                </a:solidFill>
              </a:rPr>
              <a:t> by one child to another. </a:t>
            </a:r>
          </a:p>
          <a:p>
            <a:r>
              <a:rPr lang="en-US" sz="2800" dirty="0">
                <a:solidFill>
                  <a:srgbClr val="0070C0"/>
                </a:solidFill>
              </a:rPr>
              <a:t>Seldom does one hear a politician say ‘sorry’. </a:t>
            </a:r>
            <a:endParaRPr lang="en-GB" sz="2800" dirty="0">
              <a:solidFill>
                <a:srgbClr val="0070C0"/>
              </a:solidFill>
            </a:endParaRPr>
          </a:p>
        </p:txBody>
      </p:sp>
    </p:spTree>
    <p:extLst>
      <p:ext uri="{BB962C8B-B14F-4D97-AF65-F5344CB8AC3E}">
        <p14:creationId xmlns:p14="http://schemas.microsoft.com/office/powerpoint/2010/main" val="4004976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B90F8E-AB1B-4DEC-B12C-F41F59D5FB74}"/>
              </a:ext>
            </a:extLst>
          </p:cNvPr>
          <p:cNvSpPr>
            <a:spLocks noGrp="1"/>
          </p:cNvSpPr>
          <p:nvPr>
            <p:ph type="title"/>
          </p:nvPr>
        </p:nvSpPr>
        <p:spPr/>
        <p:txBody>
          <a:bodyPr/>
          <a:lstStyle/>
          <a:p>
            <a:r>
              <a:rPr lang="en-GB" dirty="0"/>
              <a:t>Sentence Structure</a:t>
            </a:r>
          </a:p>
        </p:txBody>
      </p:sp>
      <p:sp>
        <p:nvSpPr>
          <p:cNvPr id="3" name="Content Placeholder 2">
            <a:extLst>
              <a:ext uri="{FF2B5EF4-FFF2-40B4-BE49-F238E27FC236}">
                <a16:creationId xmlns:a16="http://schemas.microsoft.com/office/drawing/2014/main" xmlns="" id="{4B1CDAB8-DB5E-47ED-B0FF-CA784760AC1D}"/>
              </a:ext>
            </a:extLst>
          </p:cNvPr>
          <p:cNvSpPr>
            <a:spLocks noGrp="1"/>
          </p:cNvSpPr>
          <p:nvPr>
            <p:ph idx="1"/>
          </p:nvPr>
        </p:nvSpPr>
        <p:spPr/>
        <p:txBody>
          <a:bodyPr/>
          <a:lstStyle/>
          <a:p>
            <a:r>
              <a:rPr lang="en-US" sz="2800" dirty="0">
                <a:solidFill>
                  <a:srgbClr val="0070C0"/>
                </a:solidFill>
              </a:rPr>
              <a:t>Contrast</a:t>
            </a:r>
          </a:p>
          <a:p>
            <a:r>
              <a:rPr lang="en-US" dirty="0"/>
              <a:t>Individual words or groups of words can be placed side by side – in </a:t>
            </a:r>
            <a:r>
              <a:rPr lang="en-US" b="1" dirty="0"/>
              <a:t>juxtaposition</a:t>
            </a:r>
            <a:r>
              <a:rPr lang="en-US" dirty="0"/>
              <a:t> – to stress the contrast between ideas.</a:t>
            </a:r>
          </a:p>
          <a:p>
            <a:r>
              <a:rPr lang="en-US" sz="2400" dirty="0">
                <a:solidFill>
                  <a:srgbClr val="7030A0"/>
                </a:solidFill>
              </a:rPr>
              <a:t>Parenthesis</a:t>
            </a:r>
          </a:p>
          <a:p>
            <a:r>
              <a:rPr lang="en-US" dirty="0"/>
              <a:t>Where extra information is included in the middle of a sentence, contained within dashes, brackets or commas.</a:t>
            </a:r>
          </a:p>
          <a:p>
            <a:r>
              <a:rPr lang="en-US" sz="2800" dirty="0">
                <a:solidFill>
                  <a:srgbClr val="C00000"/>
                </a:solidFill>
              </a:rPr>
              <a:t>Ellipsis</a:t>
            </a:r>
          </a:p>
          <a:p>
            <a:r>
              <a:rPr lang="en-US" dirty="0"/>
              <a:t>Where three dots (...) are used to indicate something more could be added.</a:t>
            </a:r>
            <a:endParaRPr lang="en-GB" dirty="0"/>
          </a:p>
        </p:txBody>
      </p:sp>
    </p:spTree>
    <p:extLst>
      <p:ext uri="{BB962C8B-B14F-4D97-AF65-F5344CB8AC3E}">
        <p14:creationId xmlns:p14="http://schemas.microsoft.com/office/powerpoint/2010/main" val="39798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7B0FA6-0102-4D08-B9E4-EF2F2D8A0010}"/>
              </a:ext>
            </a:extLst>
          </p:cNvPr>
          <p:cNvSpPr>
            <a:spLocks noGrp="1"/>
          </p:cNvSpPr>
          <p:nvPr>
            <p:ph type="title"/>
          </p:nvPr>
        </p:nvSpPr>
        <p:spPr/>
        <p:txBody>
          <a:bodyPr/>
          <a:lstStyle/>
          <a:p>
            <a:r>
              <a:rPr lang="en-GB" dirty="0"/>
              <a:t>Sentence Structure</a:t>
            </a:r>
          </a:p>
        </p:txBody>
      </p:sp>
      <p:sp>
        <p:nvSpPr>
          <p:cNvPr id="3" name="Content Placeholder 2">
            <a:extLst>
              <a:ext uri="{FF2B5EF4-FFF2-40B4-BE49-F238E27FC236}">
                <a16:creationId xmlns:a16="http://schemas.microsoft.com/office/drawing/2014/main" xmlns="" id="{AA606529-6D53-4F09-8B17-F8AB9F8E294A}"/>
              </a:ext>
            </a:extLst>
          </p:cNvPr>
          <p:cNvSpPr>
            <a:spLocks noGrp="1"/>
          </p:cNvSpPr>
          <p:nvPr>
            <p:ph idx="1"/>
          </p:nvPr>
        </p:nvSpPr>
        <p:spPr/>
        <p:txBody>
          <a:bodyPr>
            <a:normAutofit lnSpcReduction="10000"/>
          </a:bodyPr>
          <a:lstStyle/>
          <a:p>
            <a:r>
              <a:rPr lang="en-US" sz="3200" dirty="0">
                <a:solidFill>
                  <a:srgbClr val="C00000"/>
                </a:solidFill>
              </a:rPr>
              <a:t>Punctuation</a:t>
            </a:r>
          </a:p>
          <a:p>
            <a:pPr algn="just">
              <a:lnSpc>
                <a:spcPct val="150000"/>
              </a:lnSpc>
            </a:pPr>
            <a:r>
              <a:rPr lang="en-US" dirty="0"/>
              <a:t>Punctuation is often key to sentence structure. There are many possibilities for punctuation that can help you with sentence structure.</a:t>
            </a:r>
          </a:p>
          <a:p>
            <a:pPr algn="just">
              <a:lnSpc>
                <a:spcPct val="150000"/>
              </a:lnSpc>
            </a:pPr>
            <a:r>
              <a:rPr lang="en-US" dirty="0"/>
              <a:t>A colon (:) or single dash (-) can be used to introduce an idea, a list or an explanation. A semi-colon (;) may show contrast in the ideas before and after.</a:t>
            </a:r>
          </a:p>
          <a:p>
            <a:pPr algn="just">
              <a:lnSpc>
                <a:spcPct val="150000"/>
              </a:lnSpc>
            </a:pPr>
            <a:r>
              <a:rPr lang="en-US" dirty="0"/>
              <a:t>Use of question marks is always worth consideration. Questions may be rhetorical, but not always.</a:t>
            </a:r>
            <a:endParaRPr lang="en-GB" dirty="0"/>
          </a:p>
        </p:txBody>
      </p:sp>
    </p:spTree>
    <p:extLst>
      <p:ext uri="{BB962C8B-B14F-4D97-AF65-F5344CB8AC3E}">
        <p14:creationId xmlns:p14="http://schemas.microsoft.com/office/powerpoint/2010/main" val="2299600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630E7B9-B02B-4702-9F10-19D162164D39}"/>
              </a:ext>
            </a:extLst>
          </p:cNvPr>
          <p:cNvSpPr>
            <a:spLocks noGrp="1"/>
          </p:cNvSpPr>
          <p:nvPr>
            <p:ph idx="1"/>
          </p:nvPr>
        </p:nvSpPr>
        <p:spPr>
          <a:xfrm>
            <a:off x="1024128" y="510639"/>
            <a:ext cx="9720073" cy="5798721"/>
          </a:xfrm>
        </p:spPr>
        <p:txBody>
          <a:bodyPr>
            <a:normAutofit lnSpcReduction="10000"/>
          </a:bodyPr>
          <a:lstStyle/>
          <a:p>
            <a:pPr algn="just">
              <a:lnSpc>
                <a:spcPct val="150000"/>
              </a:lnSpc>
            </a:pPr>
            <a:endParaRPr lang="en-GB" sz="3600" dirty="0" smtClean="0">
              <a:latin typeface="Comic Sans MS" panose="030F0702030302020204" pitchFamily="66" charset="0"/>
            </a:endParaRPr>
          </a:p>
          <a:p>
            <a:pPr algn="ctr">
              <a:lnSpc>
                <a:spcPct val="150000"/>
              </a:lnSpc>
            </a:pPr>
            <a:r>
              <a:rPr lang="en-GB" sz="3600" dirty="0" smtClean="0">
                <a:latin typeface="Comic Sans MS" panose="030F0702030302020204" pitchFamily="66" charset="0"/>
              </a:rPr>
              <a:t>Prepare a </a:t>
            </a:r>
            <a:r>
              <a:rPr lang="en-GB" sz="3600" b="1" dirty="0" smtClean="0">
                <a:solidFill>
                  <a:srgbClr val="7030A0"/>
                </a:solidFill>
                <a:latin typeface="Comic Sans MS" panose="030F0702030302020204" pitchFamily="66" charset="0"/>
              </a:rPr>
              <a:t>POSTER</a:t>
            </a:r>
            <a:r>
              <a:rPr lang="en-GB" sz="3600" dirty="0" smtClean="0">
                <a:latin typeface="Comic Sans MS" panose="030F0702030302020204" pitchFamily="66" charset="0"/>
              </a:rPr>
              <a:t> summarising everything you have learnt </a:t>
            </a:r>
          </a:p>
          <a:p>
            <a:pPr algn="ctr">
              <a:lnSpc>
                <a:spcPct val="150000"/>
              </a:lnSpc>
            </a:pPr>
            <a:r>
              <a:rPr lang="en-GB" sz="3600" dirty="0" smtClean="0">
                <a:solidFill>
                  <a:srgbClr val="FF0000"/>
                </a:solidFill>
                <a:latin typeface="Comic Sans MS" panose="030F0702030302020204" pitchFamily="66" charset="0"/>
              </a:rPr>
              <a:t>in regards to </a:t>
            </a:r>
            <a:r>
              <a:rPr lang="en-GB" sz="3600" dirty="0" smtClean="0">
                <a:latin typeface="Comic Sans MS" panose="030F0702030302020204" pitchFamily="66" charset="0"/>
              </a:rPr>
              <a:t>how to analyse</a:t>
            </a:r>
            <a:r>
              <a:rPr lang="en-GB" sz="3600" dirty="0" smtClean="0">
                <a:solidFill>
                  <a:srgbClr val="FFC000"/>
                </a:solidFill>
                <a:latin typeface="Comic Sans MS" panose="030F0702030302020204" pitchFamily="66" charset="0"/>
              </a:rPr>
              <a:t> LANGUAGE </a:t>
            </a:r>
            <a:r>
              <a:rPr lang="en-GB" sz="3600" dirty="0" smtClean="0">
                <a:latin typeface="Comic Sans MS" panose="030F0702030302020204" pitchFamily="66" charset="0"/>
              </a:rPr>
              <a:t>and </a:t>
            </a:r>
            <a:r>
              <a:rPr lang="en-GB" sz="3600" dirty="0" smtClean="0">
                <a:solidFill>
                  <a:schemeClr val="accent5">
                    <a:lumMod val="75000"/>
                  </a:schemeClr>
                </a:solidFill>
                <a:latin typeface="Comic Sans MS" panose="030F0702030302020204" pitchFamily="66" charset="0"/>
              </a:rPr>
              <a:t>STRUCTURE.</a:t>
            </a:r>
          </a:p>
          <a:p>
            <a:pPr algn="ctr">
              <a:lnSpc>
                <a:spcPct val="150000"/>
              </a:lnSpc>
            </a:pPr>
            <a:r>
              <a:rPr lang="en-GB" sz="2400" dirty="0" smtClean="0">
                <a:latin typeface="Comic Sans MS" panose="030F0702030302020204" pitchFamily="66" charset="0"/>
              </a:rPr>
              <a:t>This poster will be laminated and hung on the wall next to your desk to guide you throughout the year.</a:t>
            </a:r>
            <a:endParaRPr lang="en-GB" sz="2400" dirty="0">
              <a:latin typeface="Comic Sans MS" panose="030F0702030302020204" pitchFamily="66" charset="0"/>
            </a:endParaRPr>
          </a:p>
        </p:txBody>
      </p:sp>
    </p:spTree>
    <p:extLst>
      <p:ext uri="{BB962C8B-B14F-4D97-AF65-F5344CB8AC3E}">
        <p14:creationId xmlns:p14="http://schemas.microsoft.com/office/powerpoint/2010/main" val="350224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53A507-5270-40C4-855C-45218DE11F11}"/>
              </a:ext>
            </a:extLst>
          </p:cNvPr>
          <p:cNvSpPr>
            <a:spLocks noGrp="1"/>
          </p:cNvSpPr>
          <p:nvPr>
            <p:ph type="title"/>
          </p:nvPr>
        </p:nvSpPr>
        <p:spPr/>
        <p:txBody>
          <a:bodyPr>
            <a:normAutofit/>
          </a:bodyPr>
          <a:lstStyle/>
          <a:p>
            <a:r>
              <a:rPr lang="en-GB" sz="4000" dirty="0"/>
              <a:t>Areas to </a:t>
            </a:r>
            <a:r>
              <a:rPr lang="en-GB" sz="4000"/>
              <a:t>look into when </a:t>
            </a:r>
            <a:r>
              <a:rPr lang="en-GB" sz="4000" dirty="0"/>
              <a:t>analysing language</a:t>
            </a:r>
          </a:p>
        </p:txBody>
      </p:sp>
      <p:sp>
        <p:nvSpPr>
          <p:cNvPr id="3" name="Content Placeholder 2">
            <a:extLst>
              <a:ext uri="{FF2B5EF4-FFF2-40B4-BE49-F238E27FC236}">
                <a16:creationId xmlns:a16="http://schemas.microsoft.com/office/drawing/2014/main" xmlns="" id="{3F7298E5-EE64-4868-BADE-597B607E15E8}"/>
              </a:ext>
            </a:extLst>
          </p:cNvPr>
          <p:cNvSpPr>
            <a:spLocks noGrp="1"/>
          </p:cNvSpPr>
          <p:nvPr>
            <p:ph idx="1"/>
          </p:nvPr>
        </p:nvSpPr>
        <p:spPr/>
        <p:txBody>
          <a:bodyPr/>
          <a:lstStyle/>
          <a:p>
            <a:pPr marL="457200" indent="-457200">
              <a:buFont typeface="+mj-lt"/>
              <a:buAutoNum type="arabicPeriod"/>
            </a:pPr>
            <a:r>
              <a:rPr lang="en-GB" dirty="0"/>
              <a:t>Language </a:t>
            </a:r>
            <a:r>
              <a:rPr lang="en-GB" dirty="0" smtClean="0"/>
              <a:t>features (alliteration, onomatopoeia, metaphor etc.) </a:t>
            </a:r>
            <a:endParaRPr lang="en-GB" dirty="0"/>
          </a:p>
          <a:p>
            <a:pPr marL="457200" indent="-457200">
              <a:buFont typeface="+mj-lt"/>
              <a:buAutoNum type="arabicPeriod"/>
            </a:pPr>
            <a:r>
              <a:rPr lang="en-GB" dirty="0" smtClean="0"/>
              <a:t>Tone (negative, angry, nostalgic, happy, disparaging, judgemental, frustrated etc.)</a:t>
            </a:r>
            <a:endParaRPr lang="en-GB" dirty="0"/>
          </a:p>
          <a:p>
            <a:pPr marL="457200" indent="-457200">
              <a:buFont typeface="+mj-lt"/>
              <a:buAutoNum type="arabicPeriod"/>
            </a:pPr>
            <a:r>
              <a:rPr lang="en-GB" dirty="0" smtClean="0"/>
              <a:t>Vocabulary (adjectives, nouns , adverbs, phrases etc.)</a:t>
            </a:r>
            <a:endParaRPr lang="en-GB" dirty="0"/>
          </a:p>
          <a:p>
            <a:pPr marL="457200" indent="-457200">
              <a:buFont typeface="+mj-lt"/>
              <a:buAutoNum type="arabicPeriod"/>
            </a:pPr>
            <a:r>
              <a:rPr lang="en-GB" dirty="0" smtClean="0"/>
              <a:t>Sentence Types &amp; Structures (Simple, compound or complex)</a:t>
            </a:r>
            <a:endParaRPr lang="en-GB" dirty="0"/>
          </a:p>
          <a:p>
            <a:pPr marL="457200" indent="-457200">
              <a:buFont typeface="+mj-lt"/>
              <a:buAutoNum type="arabicPeriod"/>
            </a:pPr>
            <a:r>
              <a:rPr lang="en-GB" dirty="0" smtClean="0"/>
              <a:t>Paragraphs (Short or long)</a:t>
            </a:r>
            <a:endParaRPr lang="en-GB" dirty="0"/>
          </a:p>
          <a:p>
            <a:pPr marL="457200" indent="-457200">
              <a:buFont typeface="+mj-lt"/>
              <a:buAutoNum type="arabicPeriod"/>
            </a:pPr>
            <a:r>
              <a:rPr lang="en-GB" dirty="0"/>
              <a:t>Sentence </a:t>
            </a:r>
            <a:r>
              <a:rPr lang="en-GB" dirty="0" smtClean="0"/>
              <a:t>length (Short or long)</a:t>
            </a:r>
            <a:endParaRPr lang="en-GB" dirty="0"/>
          </a:p>
          <a:p>
            <a:pPr marL="457200" indent="-457200">
              <a:buFont typeface="+mj-lt"/>
              <a:buAutoNum type="arabicPeriod"/>
            </a:pPr>
            <a:r>
              <a:rPr lang="en-GB" dirty="0" smtClean="0"/>
              <a:t>Punctuation (colons, semi colons, full stops, comas etc.)</a:t>
            </a:r>
            <a:endParaRPr lang="en-GB" dirty="0"/>
          </a:p>
          <a:p>
            <a:pPr marL="457200" indent="-457200">
              <a:buFont typeface="+mj-lt"/>
              <a:buAutoNum type="arabicPeriod"/>
            </a:pPr>
            <a:endParaRPr lang="en-GB" dirty="0"/>
          </a:p>
        </p:txBody>
      </p:sp>
    </p:spTree>
    <p:extLst>
      <p:ext uri="{BB962C8B-B14F-4D97-AF65-F5344CB8AC3E}">
        <p14:creationId xmlns:p14="http://schemas.microsoft.com/office/powerpoint/2010/main" val="1621452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0A8D79B-7E80-4792-8C7E-50642B82860C}"/>
              </a:ext>
            </a:extLst>
          </p:cNvPr>
          <p:cNvSpPr>
            <a:spLocks noGrp="1"/>
          </p:cNvSpPr>
          <p:nvPr>
            <p:ph type="title"/>
          </p:nvPr>
        </p:nvSpPr>
        <p:spPr/>
        <p:txBody>
          <a:bodyPr/>
          <a:lstStyle/>
          <a:p>
            <a:r>
              <a:rPr lang="en-GB" dirty="0"/>
              <a:t>Tone</a:t>
            </a:r>
          </a:p>
        </p:txBody>
      </p:sp>
      <p:sp>
        <p:nvSpPr>
          <p:cNvPr id="3" name="Content Placeholder 2">
            <a:extLst>
              <a:ext uri="{FF2B5EF4-FFF2-40B4-BE49-F238E27FC236}">
                <a16:creationId xmlns:a16="http://schemas.microsoft.com/office/drawing/2014/main" xmlns="" id="{3C085CCA-5274-40F7-96D4-4532BADDF656}"/>
              </a:ext>
            </a:extLst>
          </p:cNvPr>
          <p:cNvSpPr>
            <a:spLocks noGrp="1"/>
          </p:cNvSpPr>
          <p:nvPr>
            <p:ph idx="1"/>
          </p:nvPr>
        </p:nvSpPr>
        <p:spPr/>
        <p:txBody>
          <a:bodyPr/>
          <a:lstStyle/>
          <a:p>
            <a:endParaRPr lang="en-US" dirty="0"/>
          </a:p>
          <a:p>
            <a:pPr>
              <a:lnSpc>
                <a:spcPct val="150000"/>
              </a:lnSpc>
            </a:pPr>
            <a:r>
              <a:rPr lang="en-US" dirty="0"/>
              <a:t>Tone refers to the attitude that a writer conveys towards a subject. A writer may be passionately </a:t>
            </a:r>
            <a:r>
              <a:rPr lang="en-US" b="1" dirty="0"/>
              <a:t>for</a:t>
            </a:r>
            <a:r>
              <a:rPr lang="en-US" dirty="0"/>
              <a:t> or </a:t>
            </a:r>
            <a:r>
              <a:rPr lang="en-US" b="1" dirty="0"/>
              <a:t>against</a:t>
            </a:r>
            <a:r>
              <a:rPr lang="en-US" dirty="0"/>
              <a:t> a particular topic and express this through various means.</a:t>
            </a:r>
          </a:p>
          <a:p>
            <a:pPr>
              <a:lnSpc>
                <a:spcPct val="150000"/>
              </a:lnSpc>
            </a:pPr>
            <a:r>
              <a:rPr lang="en-US" dirty="0"/>
              <a:t>It could be that emotional language is used - this is known as an emotive tone. </a:t>
            </a:r>
            <a:r>
              <a:rPr lang="en-US" dirty="0" err="1"/>
              <a:t>Humour</a:t>
            </a:r>
            <a:r>
              <a:rPr lang="en-US" dirty="0"/>
              <a:t> can be applied either affectionately or mockingly.</a:t>
            </a:r>
          </a:p>
          <a:p>
            <a:pPr>
              <a:lnSpc>
                <a:spcPct val="150000"/>
              </a:lnSpc>
            </a:pPr>
            <a:r>
              <a:rPr lang="en-US" dirty="0"/>
              <a:t>Other kinds of tone you may encounter in a piece of writing include </a:t>
            </a:r>
            <a:r>
              <a:rPr lang="en-US" b="1" dirty="0"/>
              <a:t>light-hearted, ironic, sarcastic, angry, gloomy, anxious, joyful or sorrowful.</a:t>
            </a:r>
            <a:endParaRPr lang="en-GB" b="1" dirty="0"/>
          </a:p>
        </p:txBody>
      </p:sp>
    </p:spTree>
    <p:extLst>
      <p:ext uri="{BB962C8B-B14F-4D97-AF65-F5344CB8AC3E}">
        <p14:creationId xmlns:p14="http://schemas.microsoft.com/office/powerpoint/2010/main" val="526226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6590DC-B50C-4EDD-91CB-FE6DEEFDA508}"/>
              </a:ext>
            </a:extLst>
          </p:cNvPr>
          <p:cNvSpPr>
            <a:spLocks noGrp="1"/>
          </p:cNvSpPr>
          <p:nvPr>
            <p:ph type="title"/>
          </p:nvPr>
        </p:nvSpPr>
        <p:spPr/>
        <p:txBody>
          <a:bodyPr/>
          <a:lstStyle/>
          <a:p>
            <a:r>
              <a:rPr lang="en-GB" dirty="0"/>
              <a:t>Language Features</a:t>
            </a:r>
          </a:p>
        </p:txBody>
      </p:sp>
      <p:sp>
        <p:nvSpPr>
          <p:cNvPr id="3" name="Content Placeholder 2">
            <a:extLst>
              <a:ext uri="{FF2B5EF4-FFF2-40B4-BE49-F238E27FC236}">
                <a16:creationId xmlns:a16="http://schemas.microsoft.com/office/drawing/2014/main" xmlns="" id="{4D4D2BDE-E73A-4087-830C-35929B8038DB}"/>
              </a:ext>
            </a:extLst>
          </p:cNvPr>
          <p:cNvSpPr>
            <a:spLocks noGrp="1"/>
          </p:cNvSpPr>
          <p:nvPr>
            <p:ph idx="1"/>
          </p:nvPr>
        </p:nvSpPr>
        <p:spPr/>
        <p:txBody>
          <a:bodyPr/>
          <a:lstStyle/>
          <a:p>
            <a:pPr algn="just">
              <a:lnSpc>
                <a:spcPct val="150000"/>
              </a:lnSpc>
            </a:pPr>
            <a:r>
              <a:rPr lang="en-US" sz="2400" dirty="0">
                <a:solidFill>
                  <a:srgbClr val="333333"/>
                </a:solidFill>
                <a:latin typeface="ReithSans"/>
              </a:rPr>
              <a:t>When </a:t>
            </a:r>
            <a:r>
              <a:rPr lang="en-US" sz="2400" dirty="0" smtClean="0">
                <a:solidFill>
                  <a:srgbClr val="333333"/>
                </a:solidFill>
                <a:latin typeface="ReithSans"/>
              </a:rPr>
              <a:t>analyzing </a:t>
            </a:r>
            <a:r>
              <a:rPr lang="en-US" sz="2400" dirty="0">
                <a:solidFill>
                  <a:srgbClr val="333333"/>
                </a:solidFill>
                <a:latin typeface="ReithSans"/>
              </a:rPr>
              <a:t>language you must show that you are aware of how it is written. This means identifying the language features used, and explaining their effect.</a:t>
            </a:r>
          </a:p>
          <a:p>
            <a:pPr algn="just">
              <a:lnSpc>
                <a:spcPct val="150000"/>
              </a:lnSpc>
            </a:pPr>
            <a:r>
              <a:rPr lang="en-US" sz="2400" dirty="0">
                <a:solidFill>
                  <a:srgbClr val="333333"/>
                </a:solidFill>
                <a:latin typeface="ReithSans"/>
              </a:rPr>
              <a:t>The following are some language features you may notice while reading.</a:t>
            </a:r>
          </a:p>
          <a:p>
            <a:endParaRPr lang="en-GB" dirty="0"/>
          </a:p>
        </p:txBody>
      </p:sp>
    </p:spTree>
    <p:extLst>
      <p:ext uri="{BB962C8B-B14F-4D97-AF65-F5344CB8AC3E}">
        <p14:creationId xmlns:p14="http://schemas.microsoft.com/office/powerpoint/2010/main" val="37271229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2ECADD0-D27F-41F3-9FF2-9284DE5200B4}"/>
              </a:ext>
            </a:extLst>
          </p:cNvPr>
          <p:cNvSpPr>
            <a:spLocks noGrp="1"/>
          </p:cNvSpPr>
          <p:nvPr>
            <p:ph idx="1"/>
          </p:nvPr>
        </p:nvSpPr>
        <p:spPr>
          <a:xfrm>
            <a:off x="1024128" y="622852"/>
            <a:ext cx="9720073" cy="5686508"/>
          </a:xfrm>
        </p:spPr>
        <p:txBody>
          <a:bodyPr/>
          <a:lstStyle/>
          <a:p>
            <a:r>
              <a:rPr lang="en-US" sz="3600" dirty="0">
                <a:solidFill>
                  <a:srgbClr val="C00000"/>
                </a:solidFill>
              </a:rPr>
              <a:t>Alliteration</a:t>
            </a:r>
          </a:p>
          <a:p>
            <a:pPr algn="just"/>
            <a:r>
              <a:rPr lang="en-US" b="1" dirty="0"/>
              <a:t>This is where consecutive words begin with the same letter and, more importantly, the same sound.</a:t>
            </a:r>
          </a:p>
          <a:p>
            <a:r>
              <a:rPr lang="en-US" dirty="0"/>
              <a:t>An example is </a:t>
            </a:r>
            <a:r>
              <a:rPr lang="en-US" b="1" dirty="0"/>
              <a:t>The rifles rapid rattle</a:t>
            </a:r>
            <a:r>
              <a:rPr lang="en-US" dirty="0"/>
              <a:t>. The repetition of the 'r' sound echoes the sound of machine guns being fired.</a:t>
            </a:r>
          </a:p>
          <a:p>
            <a:r>
              <a:rPr lang="en-US" sz="3200" dirty="0">
                <a:solidFill>
                  <a:srgbClr val="7030A0"/>
                </a:solidFill>
              </a:rPr>
              <a:t>Onomatopoeia</a:t>
            </a:r>
          </a:p>
          <a:p>
            <a:r>
              <a:rPr lang="en-US" b="1" dirty="0"/>
              <a:t>This is where a word makes the sound of the thing it describes.</a:t>
            </a:r>
          </a:p>
          <a:p>
            <a:r>
              <a:rPr lang="en-US" dirty="0"/>
              <a:t>An example is </a:t>
            </a:r>
            <a:r>
              <a:rPr lang="en-US" b="1" dirty="0"/>
              <a:t>The ringmaster cracked his whip</a:t>
            </a:r>
            <a:r>
              <a:rPr lang="en-US" dirty="0"/>
              <a:t>. This implies the whip making a sharp sound.</a:t>
            </a:r>
          </a:p>
          <a:p>
            <a:r>
              <a:rPr lang="en-US" dirty="0"/>
              <a:t>Another example is </a:t>
            </a:r>
            <a:r>
              <a:rPr lang="en-US" b="1" dirty="0"/>
              <a:t>Stuttering rifles rapid rattle</a:t>
            </a:r>
            <a:r>
              <a:rPr lang="en-US" dirty="0"/>
              <a:t>. The stuttering imitates the action of a machine-gun being fired.</a:t>
            </a:r>
            <a:endParaRPr lang="en-GB" dirty="0"/>
          </a:p>
        </p:txBody>
      </p:sp>
    </p:spTree>
    <p:extLst>
      <p:ext uri="{BB962C8B-B14F-4D97-AF65-F5344CB8AC3E}">
        <p14:creationId xmlns:p14="http://schemas.microsoft.com/office/powerpoint/2010/main" val="324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D026D2A-6172-482B-B38E-A8058E0FF4C6}"/>
              </a:ext>
            </a:extLst>
          </p:cNvPr>
          <p:cNvSpPr>
            <a:spLocks noGrp="1"/>
          </p:cNvSpPr>
          <p:nvPr>
            <p:ph idx="1"/>
          </p:nvPr>
        </p:nvSpPr>
        <p:spPr>
          <a:xfrm>
            <a:off x="2266122" y="543339"/>
            <a:ext cx="9700591" cy="5766021"/>
          </a:xfrm>
        </p:spPr>
        <p:txBody>
          <a:bodyPr>
            <a:normAutofit fontScale="92500" lnSpcReduction="10000"/>
          </a:bodyPr>
          <a:lstStyle/>
          <a:p>
            <a:r>
              <a:rPr lang="en-US" sz="3600" dirty="0">
                <a:solidFill>
                  <a:srgbClr val="FF0000"/>
                </a:solidFill>
              </a:rPr>
              <a:t>Simile</a:t>
            </a:r>
          </a:p>
          <a:p>
            <a:pPr algn="just"/>
            <a:r>
              <a:rPr lang="en-US" b="1" dirty="0"/>
              <a:t>A simile is a comparison where one thing is described as something else, using 'like' or 'as'.</a:t>
            </a:r>
          </a:p>
          <a:p>
            <a:pPr>
              <a:lnSpc>
                <a:spcPct val="150000"/>
              </a:lnSpc>
            </a:pPr>
            <a:r>
              <a:rPr lang="en-US" dirty="0"/>
              <a:t>An example is He looked as inconspicuous as a tarantula on a cake. This really means he looked obvious and noticeable, he stood out, could not be missed.</a:t>
            </a:r>
          </a:p>
          <a:p>
            <a:pPr>
              <a:lnSpc>
                <a:spcPct val="150000"/>
              </a:lnSpc>
            </a:pPr>
            <a:r>
              <a:rPr lang="en-US" sz="3000" dirty="0">
                <a:solidFill>
                  <a:schemeClr val="accent1">
                    <a:lumMod val="50000"/>
                  </a:schemeClr>
                </a:solidFill>
              </a:rPr>
              <a:t>Metaphor</a:t>
            </a:r>
          </a:p>
          <a:p>
            <a:pPr>
              <a:lnSpc>
                <a:spcPct val="150000"/>
              </a:lnSpc>
            </a:pPr>
            <a:r>
              <a:rPr lang="en-US" b="1" dirty="0"/>
              <a:t>This is a comparison where one thing is described in terms of something else.</a:t>
            </a:r>
          </a:p>
          <a:p>
            <a:pPr>
              <a:lnSpc>
                <a:spcPct val="150000"/>
              </a:lnSpc>
            </a:pPr>
            <a:r>
              <a:rPr lang="en-US" dirty="0"/>
              <a:t>An example is His house was now his prison. The idea here is someone feels their house is a place where they feel trapped, imprisoned or locked in; a place where they lack freedom.</a:t>
            </a:r>
          </a:p>
          <a:p>
            <a:pPr>
              <a:lnSpc>
                <a:spcPct val="150000"/>
              </a:lnSpc>
            </a:pPr>
            <a:r>
              <a:rPr lang="en-US" dirty="0"/>
              <a:t>Another example is James launched himself at his opponent. This makes James sound like a missile, moving quickly and powerfully.</a:t>
            </a:r>
          </a:p>
          <a:p>
            <a:pPr>
              <a:lnSpc>
                <a:spcPct val="150000"/>
              </a:lnSpc>
            </a:pPr>
            <a:endParaRPr lang="en-US" dirty="0"/>
          </a:p>
          <a:p>
            <a:pPr>
              <a:lnSpc>
                <a:spcPct val="150000"/>
              </a:lnSpc>
            </a:pPr>
            <a:endParaRPr lang="en-GB" dirty="0"/>
          </a:p>
        </p:txBody>
      </p:sp>
      <p:pic>
        <p:nvPicPr>
          <p:cNvPr id="4" name="Picture 3">
            <a:extLst>
              <a:ext uri="{FF2B5EF4-FFF2-40B4-BE49-F238E27FC236}">
                <a16:creationId xmlns:a16="http://schemas.microsoft.com/office/drawing/2014/main" xmlns="" id="{D887C1FA-0F2F-4305-A506-618C4680FF9A}"/>
              </a:ext>
            </a:extLst>
          </p:cNvPr>
          <p:cNvPicPr>
            <a:picLocks noChangeAspect="1"/>
          </p:cNvPicPr>
          <p:nvPr/>
        </p:nvPicPr>
        <p:blipFill>
          <a:blip r:embed="rId2"/>
          <a:stretch>
            <a:fillRect/>
          </a:stretch>
        </p:blipFill>
        <p:spPr>
          <a:xfrm>
            <a:off x="71833" y="3709159"/>
            <a:ext cx="2143125" cy="2143125"/>
          </a:xfrm>
          <a:prstGeom prst="rect">
            <a:avLst/>
          </a:prstGeom>
        </p:spPr>
      </p:pic>
      <p:pic>
        <p:nvPicPr>
          <p:cNvPr id="5" name="Picture 4">
            <a:extLst>
              <a:ext uri="{FF2B5EF4-FFF2-40B4-BE49-F238E27FC236}">
                <a16:creationId xmlns:a16="http://schemas.microsoft.com/office/drawing/2014/main" xmlns="" id="{2BB6A5EA-AD42-4484-A35E-45E97C5F074B}"/>
              </a:ext>
            </a:extLst>
          </p:cNvPr>
          <p:cNvPicPr>
            <a:picLocks noChangeAspect="1"/>
          </p:cNvPicPr>
          <p:nvPr/>
        </p:nvPicPr>
        <p:blipFill>
          <a:blip r:embed="rId3"/>
          <a:stretch>
            <a:fillRect/>
          </a:stretch>
        </p:blipFill>
        <p:spPr>
          <a:xfrm>
            <a:off x="-19749" y="1035362"/>
            <a:ext cx="2300967" cy="2190921"/>
          </a:xfrm>
          <a:prstGeom prst="rect">
            <a:avLst/>
          </a:prstGeom>
        </p:spPr>
      </p:pic>
    </p:spTree>
    <p:extLst>
      <p:ext uri="{BB962C8B-B14F-4D97-AF65-F5344CB8AC3E}">
        <p14:creationId xmlns:p14="http://schemas.microsoft.com/office/powerpoint/2010/main" val="1608645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9D9F39A-11BB-4BBF-A0EB-DD0E1AF41D39}"/>
              </a:ext>
            </a:extLst>
          </p:cNvPr>
          <p:cNvSpPr>
            <a:spLocks noGrp="1"/>
          </p:cNvSpPr>
          <p:nvPr>
            <p:ph idx="1"/>
          </p:nvPr>
        </p:nvSpPr>
        <p:spPr>
          <a:xfrm>
            <a:off x="1024128" y="596348"/>
            <a:ext cx="8689715" cy="5713012"/>
          </a:xfrm>
        </p:spPr>
        <p:txBody>
          <a:bodyPr>
            <a:normAutofit fontScale="92500" lnSpcReduction="20000"/>
          </a:bodyPr>
          <a:lstStyle/>
          <a:p>
            <a:r>
              <a:rPr lang="en-US" sz="3200" dirty="0">
                <a:solidFill>
                  <a:srgbClr val="7030A0"/>
                </a:solidFill>
              </a:rPr>
              <a:t>Personification</a:t>
            </a:r>
          </a:p>
          <a:p>
            <a:pPr>
              <a:lnSpc>
                <a:spcPct val="150000"/>
              </a:lnSpc>
            </a:pPr>
            <a:r>
              <a:rPr lang="en-US" b="1" dirty="0"/>
              <a:t>This is a comparison where something non-human (inanimate) is described in human terms.</a:t>
            </a:r>
          </a:p>
          <a:p>
            <a:pPr>
              <a:lnSpc>
                <a:spcPct val="150000"/>
              </a:lnSpc>
            </a:pPr>
            <a:r>
              <a:rPr lang="en-US" dirty="0"/>
              <a:t>An example is </a:t>
            </a:r>
            <a:r>
              <a:rPr lang="en-US" b="1" dirty="0"/>
              <a:t>Death stalked the battlefield</a:t>
            </a:r>
            <a:r>
              <a:rPr lang="en-US" dirty="0"/>
              <a:t>. Death is being portrayed as a figure or person hunting for someone.</a:t>
            </a:r>
          </a:p>
          <a:p>
            <a:pPr>
              <a:lnSpc>
                <a:spcPct val="150000"/>
              </a:lnSpc>
            </a:pPr>
            <a:r>
              <a:rPr lang="en-US" sz="2800" dirty="0">
                <a:solidFill>
                  <a:srgbClr val="FF0000"/>
                </a:solidFill>
              </a:rPr>
              <a:t>Anthropomorphism</a:t>
            </a:r>
          </a:p>
          <a:p>
            <a:pPr>
              <a:lnSpc>
                <a:spcPct val="150000"/>
              </a:lnSpc>
            </a:pPr>
            <a:r>
              <a:rPr lang="en-US" b="1" dirty="0"/>
              <a:t>Where animals and inanimate objects are portrayed in a story as people, such as by walking, talking or being given arms, legs and/or facial features. </a:t>
            </a:r>
          </a:p>
          <a:p>
            <a:pPr>
              <a:lnSpc>
                <a:spcPct val="150000"/>
              </a:lnSpc>
            </a:pPr>
            <a:r>
              <a:rPr lang="en-US" dirty="0"/>
              <a:t>The King and Queen of Hearts and their playing-card courtiers comprise only one example of Carroll’s extensive use of anthropomorphism in Alice’s Adventures in Wonderland.</a:t>
            </a:r>
            <a:endParaRPr lang="en-GB" dirty="0"/>
          </a:p>
        </p:txBody>
      </p:sp>
      <p:pic>
        <p:nvPicPr>
          <p:cNvPr id="4" name="Picture 3">
            <a:extLst>
              <a:ext uri="{FF2B5EF4-FFF2-40B4-BE49-F238E27FC236}">
                <a16:creationId xmlns:a16="http://schemas.microsoft.com/office/drawing/2014/main" xmlns="" id="{DCB099DA-D04E-4AC3-9B3A-7EDD31FEE313}"/>
              </a:ext>
            </a:extLst>
          </p:cNvPr>
          <p:cNvPicPr>
            <a:picLocks noChangeAspect="1"/>
          </p:cNvPicPr>
          <p:nvPr/>
        </p:nvPicPr>
        <p:blipFill>
          <a:blip r:embed="rId2"/>
          <a:stretch>
            <a:fillRect/>
          </a:stretch>
        </p:blipFill>
        <p:spPr>
          <a:xfrm>
            <a:off x="9540962" y="3069203"/>
            <a:ext cx="2651038" cy="3240157"/>
          </a:xfrm>
          <a:prstGeom prst="rect">
            <a:avLst/>
          </a:prstGeom>
        </p:spPr>
      </p:pic>
    </p:spTree>
    <p:extLst>
      <p:ext uri="{BB962C8B-B14F-4D97-AF65-F5344CB8AC3E}">
        <p14:creationId xmlns:p14="http://schemas.microsoft.com/office/powerpoint/2010/main" val="15404119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8687F61-341B-453B-9ABB-061CC5B7619F}"/>
              </a:ext>
            </a:extLst>
          </p:cNvPr>
          <p:cNvSpPr>
            <a:spLocks noGrp="1"/>
          </p:cNvSpPr>
          <p:nvPr>
            <p:ph idx="1"/>
          </p:nvPr>
        </p:nvSpPr>
        <p:spPr>
          <a:xfrm>
            <a:off x="1024128" y="516835"/>
            <a:ext cx="5628463" cy="5792525"/>
          </a:xfrm>
        </p:spPr>
        <p:txBody>
          <a:bodyPr>
            <a:normAutofit lnSpcReduction="10000"/>
          </a:bodyPr>
          <a:lstStyle/>
          <a:p>
            <a:r>
              <a:rPr lang="en-GB" sz="2800" dirty="0">
                <a:solidFill>
                  <a:srgbClr val="00B0F0"/>
                </a:solidFill>
              </a:rPr>
              <a:t>Imagery</a:t>
            </a:r>
          </a:p>
          <a:p>
            <a:pPr algn="just">
              <a:lnSpc>
                <a:spcPct val="150000"/>
              </a:lnSpc>
            </a:pPr>
            <a:r>
              <a:rPr lang="en-GB" dirty="0"/>
              <a:t>Language which describes something in detail, using words to create sensory stimulation, including visual imagery and sound imagery. </a:t>
            </a:r>
          </a:p>
          <a:p>
            <a:pPr algn="just">
              <a:lnSpc>
                <a:spcPct val="150000"/>
              </a:lnSpc>
            </a:pPr>
            <a:r>
              <a:rPr lang="en-GB" sz="2800" dirty="0">
                <a:solidFill>
                  <a:srgbClr val="FF0066"/>
                </a:solidFill>
              </a:rPr>
              <a:t>Irony </a:t>
            </a:r>
          </a:p>
          <a:p>
            <a:pPr algn="just">
              <a:lnSpc>
                <a:spcPct val="150000"/>
              </a:lnSpc>
            </a:pPr>
            <a:r>
              <a:rPr lang="en-GB" dirty="0"/>
              <a:t>Where an unexpected event occurs as opposed to what is  expected or appropriate, such as winning the lottery and dying the next day or getting rescued by your grave enemy or having to do something illegal as someone who is of high morality</a:t>
            </a:r>
          </a:p>
        </p:txBody>
      </p:sp>
      <p:pic>
        <p:nvPicPr>
          <p:cNvPr id="4" name="Picture 3">
            <a:extLst>
              <a:ext uri="{FF2B5EF4-FFF2-40B4-BE49-F238E27FC236}">
                <a16:creationId xmlns:a16="http://schemas.microsoft.com/office/drawing/2014/main" xmlns="" id="{FA343344-4D2D-4E16-B97A-4A2C426BE891}"/>
              </a:ext>
            </a:extLst>
          </p:cNvPr>
          <p:cNvPicPr>
            <a:picLocks noChangeAspect="1"/>
          </p:cNvPicPr>
          <p:nvPr/>
        </p:nvPicPr>
        <p:blipFill>
          <a:blip r:embed="rId2"/>
          <a:stretch>
            <a:fillRect/>
          </a:stretch>
        </p:blipFill>
        <p:spPr>
          <a:xfrm>
            <a:off x="6953250" y="1603512"/>
            <a:ext cx="5238750" cy="3810000"/>
          </a:xfrm>
          <a:prstGeom prst="rect">
            <a:avLst/>
          </a:prstGeom>
        </p:spPr>
      </p:pic>
    </p:spTree>
    <p:extLst>
      <p:ext uri="{BB962C8B-B14F-4D97-AF65-F5344CB8AC3E}">
        <p14:creationId xmlns:p14="http://schemas.microsoft.com/office/powerpoint/2010/main" val="39132369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109</TotalTime>
  <Words>1681</Words>
  <Application>Microsoft Office PowerPoint</Application>
  <PresentationFormat>Widescreen</PresentationFormat>
  <Paragraphs>124</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Calibri</vt:lpstr>
      <vt:lpstr>Comic Sans MS</vt:lpstr>
      <vt:lpstr>ReithSans</vt:lpstr>
      <vt:lpstr>Tw Cen MT</vt:lpstr>
      <vt:lpstr>Tw Cen MT Condensed</vt:lpstr>
      <vt:lpstr>Wingdings 3</vt:lpstr>
      <vt:lpstr>Integral</vt:lpstr>
      <vt:lpstr>ANALYSING LANGUAGE</vt:lpstr>
      <vt:lpstr>Analysing language</vt:lpstr>
      <vt:lpstr>Areas to look into when analysing language</vt:lpstr>
      <vt:lpstr>Tone</vt:lpstr>
      <vt:lpstr>Language Features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Sentence Types</vt:lpstr>
      <vt:lpstr>Sentence types</vt:lpstr>
      <vt:lpstr>Sentences</vt:lpstr>
      <vt:lpstr>Paragraphs</vt:lpstr>
      <vt:lpstr>Vocabulary</vt:lpstr>
      <vt:lpstr>Vocabulary</vt:lpstr>
      <vt:lpstr>Vocabulary</vt:lpstr>
      <vt:lpstr>Sentence Structure</vt:lpstr>
      <vt:lpstr>Sentence Structure</vt:lpstr>
      <vt:lpstr>Sentence Structure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ANALYSING LANGUAGE</dc:title>
  <dc:creator>Ilker Unlu</dc:creator>
  <cp:lastModifiedBy>Unlu L</cp:lastModifiedBy>
  <cp:revision>54</cp:revision>
  <cp:lastPrinted>2019-01-14T13:33:46Z</cp:lastPrinted>
  <dcterms:created xsi:type="dcterms:W3CDTF">2018-10-12T13:37:01Z</dcterms:created>
  <dcterms:modified xsi:type="dcterms:W3CDTF">2019-01-28T09:55:08Z</dcterms:modified>
</cp:coreProperties>
</file>