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263" r:id="rId3"/>
    <p:sldId id="261" r:id="rId4"/>
    <p:sldId id="264" r:id="rId5"/>
    <p:sldId id="265" r:id="rId6"/>
    <p:sldId id="259" r:id="rId7"/>
    <p:sldId id="266" r:id="rId8"/>
    <p:sldId id="262" r:id="rId9"/>
    <p:sldId id="267" r:id="rId10"/>
    <p:sldId id="269" r:id="rId11"/>
    <p:sldId id="271" r:id="rId12"/>
    <p:sldId id="260" r:id="rId13"/>
    <p:sldId id="272" r:id="rId14"/>
    <p:sldId id="258" r:id="rId15"/>
    <p:sldId id="273"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0E"/>
    <a:srgbClr val="E4D71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12" y="-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2EEA12-6564-764C-887B-A228D523D51A}" type="datetimeFigureOut">
              <a:rPr lang="en-US" smtClean="0"/>
              <a:t>25/04/17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68DFDF-92ED-A547-9389-3FDAB4F96495}" type="slidenum">
              <a:rPr lang="en-US" smtClean="0"/>
              <a:t>‹#›</a:t>
            </a:fld>
            <a:endParaRPr lang="en-US"/>
          </a:p>
        </p:txBody>
      </p:sp>
    </p:spTree>
    <p:extLst>
      <p:ext uri="{BB962C8B-B14F-4D97-AF65-F5344CB8AC3E}">
        <p14:creationId xmlns:p14="http://schemas.microsoft.com/office/powerpoint/2010/main" val="41977405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omic Sans MS"/>
                <a:cs typeface="Comic Sans MS"/>
              </a:rPr>
              <a:t>Quiz</a:t>
            </a:r>
            <a:r>
              <a:rPr lang="en-US" sz="1200" baseline="0" dirty="0" smtClean="0">
                <a:latin typeface="Comic Sans MS"/>
                <a:cs typeface="Comic Sans MS"/>
              </a:rPr>
              <a:t> students. Ask experts to explain to RED students what structural devices are and to name a few. </a:t>
            </a:r>
            <a:endParaRPr lang="en-US" dirty="0"/>
          </a:p>
        </p:txBody>
      </p:sp>
      <p:sp>
        <p:nvSpPr>
          <p:cNvPr id="4" name="Slide Number Placeholder 3"/>
          <p:cNvSpPr>
            <a:spLocks noGrp="1"/>
          </p:cNvSpPr>
          <p:nvPr>
            <p:ph type="sldNum" sz="quarter" idx="10"/>
          </p:nvPr>
        </p:nvSpPr>
        <p:spPr/>
        <p:txBody>
          <a:bodyPr/>
          <a:lstStyle/>
          <a:p>
            <a:fld id="{6468DFDF-92ED-A547-9389-3FDAB4F96495}" type="slidenum">
              <a:rPr lang="en-US" smtClean="0"/>
              <a:t>3</a:t>
            </a:fld>
            <a:endParaRPr lang="en-US"/>
          </a:p>
        </p:txBody>
      </p:sp>
    </p:spTree>
    <p:extLst>
      <p:ext uri="{BB962C8B-B14F-4D97-AF65-F5344CB8AC3E}">
        <p14:creationId xmlns:p14="http://schemas.microsoft.com/office/powerpoint/2010/main" val="3867083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Flashcard </a:t>
            </a:r>
            <a:r>
              <a:rPr lang="en-GB" smtClean="0"/>
              <a:t>to print </a:t>
            </a:r>
            <a:endParaRPr lang="en-GB"/>
          </a:p>
        </p:txBody>
      </p:sp>
      <p:sp>
        <p:nvSpPr>
          <p:cNvPr id="4" name="Slide Number Placeholder 3"/>
          <p:cNvSpPr>
            <a:spLocks noGrp="1"/>
          </p:cNvSpPr>
          <p:nvPr>
            <p:ph type="sldNum" sz="quarter" idx="10"/>
          </p:nvPr>
        </p:nvSpPr>
        <p:spPr/>
        <p:txBody>
          <a:bodyPr/>
          <a:lstStyle/>
          <a:p>
            <a:fld id="{6468DFDF-92ED-A547-9389-3FDAB4F96495}" type="slidenum">
              <a:rPr lang="en-US" smtClean="0"/>
              <a:t>13</a:t>
            </a:fld>
            <a:endParaRPr lang="en-US"/>
          </a:p>
        </p:txBody>
      </p:sp>
    </p:spTree>
    <p:extLst>
      <p:ext uri="{BB962C8B-B14F-4D97-AF65-F5344CB8AC3E}">
        <p14:creationId xmlns:p14="http://schemas.microsoft.com/office/powerpoint/2010/main" val="2334619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68DFDF-92ED-A547-9389-3FDAB4F96495}" type="slidenum">
              <a:rPr lang="en-US" smtClean="0"/>
              <a:t>14</a:t>
            </a:fld>
            <a:endParaRPr lang="en-US"/>
          </a:p>
        </p:txBody>
      </p:sp>
    </p:spTree>
    <p:extLst>
      <p:ext uri="{BB962C8B-B14F-4D97-AF65-F5344CB8AC3E}">
        <p14:creationId xmlns:p14="http://schemas.microsoft.com/office/powerpoint/2010/main" val="3867083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8976C13-A0C2-B74A-B094-5D02F83B672C}" type="datetimeFigureOut">
              <a:rPr lang="en-US" smtClean="0"/>
              <a:t>25/04/17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3355239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8976C13-A0C2-B74A-B094-5D02F83B672C}" type="datetimeFigureOut">
              <a:rPr lang="en-US" smtClean="0"/>
              <a:t>25/04/17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301493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8976C13-A0C2-B74A-B094-5D02F83B672C}" type="datetimeFigureOut">
              <a:rPr lang="en-US" smtClean="0"/>
              <a:t>25/04/17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239728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8976C13-A0C2-B74A-B094-5D02F83B672C}" type="datetimeFigureOut">
              <a:rPr lang="en-US" smtClean="0"/>
              <a:t>25/04/17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2485866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28976C13-A0C2-B74A-B094-5D02F83B672C}" type="datetimeFigureOut">
              <a:rPr lang="en-US" smtClean="0"/>
              <a:t>25/04/17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3780232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28976C13-A0C2-B74A-B094-5D02F83B672C}" type="datetimeFigureOut">
              <a:rPr lang="en-US" smtClean="0"/>
              <a:t>25/04/17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190658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28976C13-A0C2-B74A-B094-5D02F83B672C}" type="datetimeFigureOut">
              <a:rPr lang="en-US" smtClean="0"/>
              <a:t>25/04/17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4138554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28976C13-A0C2-B74A-B094-5D02F83B672C}" type="datetimeFigureOut">
              <a:rPr lang="en-US" smtClean="0"/>
              <a:t>25/04/17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1967148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976C13-A0C2-B74A-B094-5D02F83B672C}" type="datetimeFigureOut">
              <a:rPr lang="en-US" smtClean="0"/>
              <a:t>25/04/17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364902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976C13-A0C2-B74A-B094-5D02F83B672C}" type="datetimeFigureOut">
              <a:rPr lang="en-US" smtClean="0"/>
              <a:t>25/04/17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1600379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28976C13-A0C2-B74A-B094-5D02F83B672C}" type="datetimeFigureOut">
              <a:rPr lang="en-US" smtClean="0"/>
              <a:t>25/04/17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BA8A4A-182C-E44D-97BC-8DA4760E21DC}" type="slidenum">
              <a:rPr lang="en-US" smtClean="0"/>
              <a:t>‹#›</a:t>
            </a:fld>
            <a:endParaRPr lang="en-US"/>
          </a:p>
        </p:txBody>
      </p:sp>
    </p:spTree>
    <p:extLst>
      <p:ext uri="{BB962C8B-B14F-4D97-AF65-F5344CB8AC3E}">
        <p14:creationId xmlns:p14="http://schemas.microsoft.com/office/powerpoint/2010/main" val="24445525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D30E"/>
            </a:gs>
            <a:gs pos="100000">
              <a:srgbClr val="FFFF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976C13-A0C2-B74A-B094-5D02F83B672C}" type="datetimeFigureOut">
              <a:rPr lang="en-US" smtClean="0"/>
              <a:t>25/04/17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BA8A4A-182C-E44D-97BC-8DA4760E21DC}" type="slidenum">
              <a:rPr lang="en-US" smtClean="0"/>
              <a:t>‹#›</a:t>
            </a:fld>
            <a:endParaRPr lang="en-US"/>
          </a:p>
        </p:txBody>
      </p:sp>
    </p:spTree>
    <p:extLst>
      <p:ext uri="{BB962C8B-B14F-4D97-AF65-F5344CB8AC3E}">
        <p14:creationId xmlns:p14="http://schemas.microsoft.com/office/powerpoint/2010/main" val="3048327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s://www.youtube.com/channel/UC1GMMSgFfpL9D5P1448mPVQ" TargetMode="Externa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hyperlink" Target="http://www.facebook.com/misscrevision" TargetMode="External"/><Relationship Id="rId8"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hyperlink" Target="https://twitter.com/MissCRevi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8876" y="326555"/>
            <a:ext cx="4228648" cy="1161051"/>
          </a:xfrm>
        </p:spPr>
        <p:style>
          <a:lnRef idx="2">
            <a:schemeClr val="dk1"/>
          </a:lnRef>
          <a:fillRef idx="1">
            <a:schemeClr val="lt1"/>
          </a:fillRef>
          <a:effectRef idx="0">
            <a:schemeClr val="dk1"/>
          </a:effectRef>
          <a:fontRef idx="minor">
            <a:schemeClr val="dk1"/>
          </a:fontRef>
        </p:style>
        <p:txBody>
          <a:bodyPr>
            <a:normAutofit fontScale="90000"/>
          </a:bodyPr>
          <a:lstStyle/>
          <a:p>
            <a:r>
              <a:rPr lang="en-US" dirty="0" smtClean="0">
                <a:solidFill>
                  <a:schemeClr val="tx1"/>
                </a:solidFill>
                <a:latin typeface="Comic Sans MS"/>
                <a:cs typeface="Comic Sans MS"/>
              </a:rPr>
              <a:t>Structure Revision- Q3</a:t>
            </a:r>
            <a:endParaRPr lang="en-US" dirty="0">
              <a:solidFill>
                <a:schemeClr val="tx1"/>
              </a:solidFill>
              <a:latin typeface="Comic Sans MS"/>
              <a:cs typeface="Comic Sans MS"/>
            </a:endParaRPr>
          </a:p>
        </p:txBody>
      </p:sp>
      <p:sp>
        <p:nvSpPr>
          <p:cNvPr id="3" name="Subtitle 2"/>
          <p:cNvSpPr>
            <a:spLocks noGrp="1"/>
          </p:cNvSpPr>
          <p:nvPr>
            <p:ph type="subTitle" idx="1"/>
          </p:nvPr>
        </p:nvSpPr>
        <p:spPr>
          <a:xfrm>
            <a:off x="2006221" y="4942486"/>
            <a:ext cx="7137779" cy="1206608"/>
          </a:xfrm>
        </p:spPr>
        <p:style>
          <a:lnRef idx="2">
            <a:schemeClr val="accent4"/>
          </a:lnRef>
          <a:fillRef idx="1">
            <a:schemeClr val="lt1"/>
          </a:fillRef>
          <a:effectRef idx="0">
            <a:schemeClr val="accent4"/>
          </a:effectRef>
          <a:fontRef idx="minor">
            <a:schemeClr val="dk1"/>
          </a:fontRef>
        </p:style>
        <p:txBody>
          <a:bodyPr>
            <a:normAutofit fontScale="92500" lnSpcReduction="20000"/>
          </a:bodyPr>
          <a:lstStyle/>
          <a:p>
            <a:pPr algn="l"/>
            <a:r>
              <a:rPr lang="en-US" dirty="0" smtClean="0">
                <a:solidFill>
                  <a:srgbClr val="000000"/>
                </a:solidFill>
                <a:latin typeface="Comic Sans MS"/>
                <a:cs typeface="Comic Sans MS"/>
              </a:rPr>
              <a:t>L.O. To revise structural devices and learn how to comment on structure successfully. </a:t>
            </a:r>
            <a:endParaRPr lang="en-US" dirty="0">
              <a:solidFill>
                <a:srgbClr val="000000"/>
              </a:solidFill>
              <a:latin typeface="Comic Sans MS"/>
              <a:cs typeface="Comic Sans MS"/>
            </a:endParaRPr>
          </a:p>
        </p:txBody>
      </p:sp>
    </p:spTree>
    <p:extLst>
      <p:ext uri="{BB962C8B-B14F-4D97-AF65-F5344CB8AC3E}">
        <p14:creationId xmlns:p14="http://schemas.microsoft.com/office/powerpoint/2010/main" val="8038047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2760" y="108961"/>
            <a:ext cx="6101240" cy="646330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Comic Sans MS" panose="030F0702030302020204" pitchFamily="66" charset="0"/>
              </a:rPr>
              <a:t>‘Every child is always making something. Shake them out and they‘re full of dust and dreams.’ </a:t>
            </a:r>
          </a:p>
          <a:p>
            <a:r>
              <a:rPr lang="en-GB" dirty="0">
                <a:latin typeface="Comic Sans MS" panose="030F0702030302020204" pitchFamily="66" charset="0"/>
              </a:rPr>
              <a:t>The boy stood up, ready to run, but then he remembered that at the top of the mound he was king. He dug his heels into the rubble. </a:t>
            </a:r>
          </a:p>
          <a:p>
            <a:r>
              <a:rPr lang="en-GB" dirty="0">
                <a:latin typeface="Comic Sans MS" panose="030F0702030302020204" pitchFamily="66" charset="0"/>
              </a:rPr>
              <a:t>‘I’m making a new town, better than this one. The sun can shine in through the walls. The buildings look grander. It’ll be a great glass city.’ </a:t>
            </a:r>
          </a:p>
          <a:p>
            <a:r>
              <a:rPr lang="en-GB" dirty="0">
                <a:latin typeface="Comic Sans MS" panose="030F0702030302020204" pitchFamily="66" charset="0"/>
              </a:rPr>
              <a:t>‘All it needs is people,’ said the man. </a:t>
            </a:r>
          </a:p>
          <a:p>
            <a:r>
              <a:rPr lang="en-GB" dirty="0">
                <a:latin typeface="Comic Sans MS" panose="030F0702030302020204" pitchFamily="66" charset="0"/>
              </a:rPr>
              <a:t>‘Yes, it needs people,’ said the boy. And when he looked down, tiny creatures were scuttling beneath the glass roofs. They looked like ants or spiders, but the sky was darkening and the creatures were moving too fast to be sure. He looked to the man but there was only the lamppost and as its orange light snapped on, the birds launched into the sky. </a:t>
            </a:r>
          </a:p>
          <a:p>
            <a:r>
              <a:rPr lang="en-GB" dirty="0">
                <a:latin typeface="Comic Sans MS" panose="030F0702030302020204" pitchFamily="66" charset="0"/>
              </a:rPr>
              <a:t>The boy plunged down the mound and ran, hoping he wouldn’t get told off for being late home. Before he reached the end of the street he knew something was wrong. The world was too quiet. Where were the sounds of cars? Of footballs being kicked against walls? There were no shouts from parents calling everyone in. </a:t>
            </a:r>
          </a:p>
        </p:txBody>
      </p:sp>
      <p:sp>
        <p:nvSpPr>
          <p:cNvPr id="11" name="Rounded Rectangle 10"/>
          <p:cNvSpPr/>
          <p:nvPr/>
        </p:nvSpPr>
        <p:spPr>
          <a:xfrm>
            <a:off x="1" y="202561"/>
            <a:ext cx="3042758" cy="557891"/>
          </a:xfrm>
          <a:prstGeom prst="roundRect">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endParaRPr lang="en-GB" sz="1600" dirty="0" smtClean="0">
              <a:solidFill>
                <a:srgbClr val="000000"/>
              </a:solidFill>
              <a:latin typeface="Comic Sans MS"/>
              <a:cs typeface="Comic Sans MS"/>
            </a:endParaRPr>
          </a:p>
          <a:p>
            <a:pPr algn="ctr"/>
            <a:r>
              <a:rPr lang="en-GB" sz="2000" dirty="0" smtClean="0">
                <a:solidFill>
                  <a:srgbClr val="000000"/>
                </a:solidFill>
                <a:latin typeface="Comic Sans MS"/>
                <a:cs typeface="Comic Sans MS"/>
              </a:rPr>
              <a:t>What </a:t>
            </a:r>
            <a:r>
              <a:rPr lang="en-GB" sz="2000" dirty="0">
                <a:solidFill>
                  <a:srgbClr val="000000"/>
                </a:solidFill>
                <a:latin typeface="Comic Sans MS"/>
                <a:cs typeface="Comic Sans MS"/>
              </a:rPr>
              <a:t>events take place in your paragraphs? </a:t>
            </a:r>
          </a:p>
          <a:p>
            <a:pPr lvl="0"/>
            <a:endParaRPr lang="en-GB" sz="2000" dirty="0">
              <a:solidFill>
                <a:srgbClr val="000000"/>
              </a:solidFill>
              <a:latin typeface="Comic Sans MS"/>
              <a:cs typeface="Comic Sans MS"/>
            </a:endParaRPr>
          </a:p>
        </p:txBody>
      </p:sp>
      <p:sp>
        <p:nvSpPr>
          <p:cNvPr id="3" name="Right Arrow 2"/>
          <p:cNvSpPr/>
          <p:nvPr/>
        </p:nvSpPr>
        <p:spPr>
          <a:xfrm>
            <a:off x="1" y="962449"/>
            <a:ext cx="3042760" cy="2374711"/>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1600" dirty="0">
                <a:solidFill>
                  <a:srgbClr val="000000"/>
                </a:solidFill>
                <a:latin typeface="Comic Sans MS"/>
                <a:cs typeface="Comic Sans MS"/>
              </a:rPr>
              <a:t>What do you learn from the dialogue </a:t>
            </a:r>
            <a:r>
              <a:rPr lang="en-GB" sz="1600" dirty="0">
                <a:solidFill>
                  <a:srgbClr val="FF0000"/>
                </a:solidFill>
                <a:latin typeface="Comic Sans MS"/>
                <a:cs typeface="Comic Sans MS"/>
              </a:rPr>
              <a:t>(other structural devices) </a:t>
            </a:r>
            <a:r>
              <a:rPr lang="en-GB" sz="1600" dirty="0">
                <a:solidFill>
                  <a:srgbClr val="000000"/>
                </a:solidFill>
                <a:latin typeface="Comic Sans MS"/>
                <a:cs typeface="Comic Sans MS"/>
              </a:rPr>
              <a:t>between the characters? </a:t>
            </a:r>
          </a:p>
        </p:txBody>
      </p:sp>
      <p:sp>
        <p:nvSpPr>
          <p:cNvPr id="5" name="Right Arrow 4"/>
          <p:cNvSpPr/>
          <p:nvPr/>
        </p:nvSpPr>
        <p:spPr>
          <a:xfrm>
            <a:off x="76915" y="4906370"/>
            <a:ext cx="3042760" cy="1951630"/>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1400" dirty="0">
                <a:solidFill>
                  <a:srgbClr val="000000"/>
                </a:solidFill>
                <a:latin typeface="Comic Sans MS"/>
                <a:cs typeface="Comic Sans MS"/>
              </a:rPr>
              <a:t>What sentences form </a:t>
            </a:r>
            <a:r>
              <a:rPr lang="en-GB" sz="1400" dirty="0" smtClean="0">
                <a:solidFill>
                  <a:srgbClr val="000000"/>
                </a:solidFill>
                <a:latin typeface="Comic Sans MS"/>
                <a:cs typeface="Comic Sans MS"/>
              </a:rPr>
              <a:t>has been repeated? What </a:t>
            </a:r>
            <a:r>
              <a:rPr lang="en-GB" sz="1400" dirty="0">
                <a:solidFill>
                  <a:srgbClr val="000000"/>
                </a:solidFill>
                <a:latin typeface="Comic Sans MS"/>
                <a:cs typeface="Comic Sans MS"/>
              </a:rPr>
              <a:t>atmosphere does it create? </a:t>
            </a:r>
          </a:p>
        </p:txBody>
      </p:sp>
      <p:sp>
        <p:nvSpPr>
          <p:cNvPr id="8" name="Right Arrow 7"/>
          <p:cNvSpPr/>
          <p:nvPr/>
        </p:nvSpPr>
        <p:spPr>
          <a:xfrm>
            <a:off x="76915" y="3166539"/>
            <a:ext cx="2965846" cy="1403445"/>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GB" sz="1600" dirty="0" smtClean="0">
              <a:solidFill>
                <a:schemeClr val="tx1"/>
              </a:solidFill>
              <a:latin typeface="Comic Sans MS"/>
              <a:cs typeface="Comic Sans MS"/>
            </a:endParaRPr>
          </a:p>
          <a:p>
            <a:pPr lvl="0" algn="ctr"/>
            <a:r>
              <a:rPr lang="en-GB" sz="1600" dirty="0" smtClean="0">
                <a:solidFill>
                  <a:schemeClr val="tx1"/>
                </a:solidFill>
                <a:latin typeface="Comic Sans MS"/>
                <a:cs typeface="Comic Sans MS"/>
              </a:rPr>
              <a:t>How does the focus change? Effect?</a:t>
            </a:r>
            <a:endParaRPr lang="en-GB" sz="1600" dirty="0">
              <a:solidFill>
                <a:schemeClr val="tx1"/>
              </a:solidFill>
              <a:latin typeface="Comic Sans MS"/>
              <a:cs typeface="Comic Sans MS"/>
            </a:endParaRPr>
          </a:p>
          <a:p>
            <a:pPr lvl="0"/>
            <a:endParaRPr lang="en-GB" dirty="0">
              <a:solidFill>
                <a:srgbClr val="000000"/>
              </a:solidFill>
              <a:latin typeface="Comic Sans MS"/>
              <a:cs typeface="Comic Sans MS"/>
            </a:endParaRPr>
          </a:p>
        </p:txBody>
      </p:sp>
    </p:spTree>
    <p:extLst>
      <p:ext uri="{BB962C8B-B14F-4D97-AF65-F5344CB8AC3E}">
        <p14:creationId xmlns:p14="http://schemas.microsoft.com/office/powerpoint/2010/main" val="42736332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2760" y="532263"/>
            <a:ext cx="6101240" cy="535531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Comic Sans MS" panose="030F0702030302020204" pitchFamily="66" charset="0"/>
              </a:rPr>
              <a:t>‘Mum?’ He pushed open their front door. The house was in darkness but the telly was switched on. His mum wasn’t in any of the rooms. A half-drunk cup of tea had been left on the arm of the settee. </a:t>
            </a:r>
          </a:p>
          <a:p>
            <a:r>
              <a:rPr lang="en-GB" dirty="0">
                <a:latin typeface="Comic Sans MS" panose="030F0702030302020204" pitchFamily="66" charset="0"/>
              </a:rPr>
              <a:t>The boy thundered back along the silent streets. He stood in the orange light beneath the lamppost. ‘Give them back,’ he shouted. </a:t>
            </a:r>
          </a:p>
          <a:p>
            <a:r>
              <a:rPr lang="en-GB" dirty="0">
                <a:latin typeface="Comic Sans MS" panose="030F0702030302020204" pitchFamily="66" charset="0"/>
              </a:rPr>
              <a:t>Nothing happened, although he could hear the rustle of feathers coming from the darkness above the light. </a:t>
            </a:r>
          </a:p>
          <a:p>
            <a:r>
              <a:rPr lang="en-GB" dirty="0">
                <a:latin typeface="Comic Sans MS" panose="030F0702030302020204" pitchFamily="66" charset="0"/>
              </a:rPr>
              <a:t>The boy ran to the top of the mound. ‘Give them back!’ </a:t>
            </a:r>
          </a:p>
          <a:p>
            <a:r>
              <a:rPr lang="en-GB" dirty="0">
                <a:latin typeface="Comic Sans MS" panose="030F0702030302020204" pitchFamily="66" charset="0"/>
              </a:rPr>
              <a:t>‘But I haven’t got them,’ The man’s face glowed. ‘You have.’ </a:t>
            </a:r>
          </a:p>
          <a:p>
            <a:r>
              <a:rPr lang="en-GB" dirty="0">
                <a:latin typeface="Comic Sans MS" panose="030F0702030302020204" pitchFamily="66" charset="0"/>
              </a:rPr>
              <a:t>In the gloom, it was hard to make out the tiny creatures beneath the glass roofs. They were no longer moving. The boy couldn’t be sure what was a particle of rubble and what was a person sleeping in their broken-glass house. ‘How do I get them back?’ he asked. </a:t>
            </a:r>
          </a:p>
          <a:p>
            <a:r>
              <a:rPr lang="en-GB" dirty="0">
                <a:latin typeface="Comic Sans MS" panose="030F0702030302020204" pitchFamily="66" charset="0"/>
              </a:rPr>
              <a:t>But the man was a lamppost again. </a:t>
            </a:r>
          </a:p>
        </p:txBody>
      </p:sp>
      <p:sp>
        <p:nvSpPr>
          <p:cNvPr id="3" name="Right Arrow 2"/>
          <p:cNvSpPr/>
          <p:nvPr/>
        </p:nvSpPr>
        <p:spPr>
          <a:xfrm>
            <a:off x="54655" y="0"/>
            <a:ext cx="2988105" cy="2060812"/>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latin typeface="Comic Sans MS" panose="030F0702030302020204" pitchFamily="66" charset="0"/>
              </a:rPr>
              <a:t>Why does the writer change from the outside world to the inside world?</a:t>
            </a:r>
            <a:endParaRPr lang="en-GB" dirty="0">
              <a:solidFill>
                <a:schemeClr val="tx1"/>
              </a:solidFill>
              <a:latin typeface="Comic Sans MS" panose="030F0702030302020204" pitchFamily="66" charset="0"/>
            </a:endParaRPr>
          </a:p>
        </p:txBody>
      </p:sp>
      <p:sp>
        <p:nvSpPr>
          <p:cNvPr id="8" name="Right Arrow 7"/>
          <p:cNvSpPr/>
          <p:nvPr/>
        </p:nvSpPr>
        <p:spPr>
          <a:xfrm>
            <a:off x="-26601" y="2024769"/>
            <a:ext cx="3042760" cy="2351263"/>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1600" dirty="0">
                <a:solidFill>
                  <a:srgbClr val="000000"/>
                </a:solidFill>
                <a:latin typeface="Comic Sans MS"/>
                <a:cs typeface="Comic Sans MS"/>
              </a:rPr>
              <a:t>What do you learn from the dialogue </a:t>
            </a:r>
            <a:r>
              <a:rPr lang="en-GB" sz="1600" dirty="0" smtClean="0">
                <a:solidFill>
                  <a:srgbClr val="000000"/>
                </a:solidFill>
                <a:latin typeface="Comic Sans MS"/>
                <a:cs typeface="Comic Sans MS"/>
              </a:rPr>
              <a:t>between </a:t>
            </a:r>
            <a:r>
              <a:rPr lang="en-GB" sz="1600" dirty="0">
                <a:solidFill>
                  <a:srgbClr val="000000"/>
                </a:solidFill>
                <a:latin typeface="Comic Sans MS"/>
                <a:cs typeface="Comic Sans MS"/>
              </a:rPr>
              <a:t>the characters? </a:t>
            </a:r>
            <a:r>
              <a:rPr lang="en-GB" sz="1600" dirty="0" smtClean="0">
                <a:solidFill>
                  <a:srgbClr val="000000"/>
                </a:solidFill>
                <a:latin typeface="Comic Sans MS"/>
                <a:cs typeface="Comic Sans MS"/>
              </a:rPr>
              <a:t>How does their conversation differ this time?</a:t>
            </a:r>
            <a:endParaRPr lang="en-GB" sz="1600" dirty="0">
              <a:solidFill>
                <a:srgbClr val="000000"/>
              </a:solidFill>
              <a:latin typeface="Comic Sans MS"/>
              <a:cs typeface="Comic Sans MS"/>
            </a:endParaRPr>
          </a:p>
        </p:txBody>
      </p:sp>
      <p:sp>
        <p:nvSpPr>
          <p:cNvPr id="9" name="Right Arrow 8"/>
          <p:cNvSpPr/>
          <p:nvPr/>
        </p:nvSpPr>
        <p:spPr>
          <a:xfrm>
            <a:off x="-26601" y="4339989"/>
            <a:ext cx="3042760" cy="1965278"/>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1600" dirty="0" smtClean="0">
                <a:solidFill>
                  <a:srgbClr val="000000"/>
                </a:solidFill>
                <a:latin typeface="Comic Sans MS"/>
                <a:cs typeface="Comic Sans MS"/>
              </a:rPr>
              <a:t>How does the opening and closing sentences differ? Effect?</a:t>
            </a:r>
            <a:endParaRPr lang="en-GB" sz="1600" dirty="0">
              <a:solidFill>
                <a:srgbClr val="000000"/>
              </a:solidFill>
              <a:latin typeface="Comic Sans MS"/>
              <a:cs typeface="Comic Sans MS"/>
            </a:endParaRPr>
          </a:p>
        </p:txBody>
      </p:sp>
    </p:spTree>
    <p:extLst>
      <p:ext uri="{BB962C8B-B14F-4D97-AF65-F5344CB8AC3E}">
        <p14:creationId xmlns:p14="http://schemas.microsoft.com/office/powerpoint/2010/main" val="114884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173720"/>
            <a:ext cx="9144000" cy="3569458"/>
          </a:xfrm>
          <a:prstGeom prst="rect">
            <a:avLst/>
          </a:prstGeom>
          <a:noFill/>
          <a:ln w="38100" cap="sq">
            <a:solidFill>
              <a:schemeClr val="accent4"/>
            </a:solidFill>
            <a:miter lim="800000"/>
            <a:headEnd/>
            <a:tailEnd/>
          </a:ln>
          <a:effectLst>
            <a:outerShdw blurRad="50800" dist="38100"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031141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04030352"/>
              </p:ext>
            </p:extLst>
          </p:nvPr>
        </p:nvGraphicFramePr>
        <p:xfrm>
          <a:off x="118280" y="99060"/>
          <a:ext cx="8916538" cy="6888480"/>
        </p:xfrm>
        <a:graphic>
          <a:graphicData uri="http://schemas.openxmlformats.org/drawingml/2006/table">
            <a:tbl>
              <a:tblPr firstRow="1" bandRow="1">
                <a:tableStyleId>{5940675A-B579-460E-94D1-54222C63F5DA}</a:tableStyleId>
              </a:tblPr>
              <a:tblGrid>
                <a:gridCol w="2570329"/>
                <a:gridCol w="2101755"/>
                <a:gridCol w="1828800"/>
                <a:gridCol w="2415654"/>
              </a:tblGrid>
              <a:tr h="897227">
                <a:tc gridSpan="4">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800" dirty="0" smtClean="0">
                          <a:latin typeface="Comic Sans MS" panose="030F0702030302020204" pitchFamily="66" charset="0"/>
                        </a:rPr>
                        <a:t>Question 3:</a:t>
                      </a:r>
                      <a:r>
                        <a:rPr lang="en-GB" sz="1800" baseline="0" dirty="0" smtClean="0">
                          <a:latin typeface="Comic Sans MS" panose="030F0702030302020204" pitchFamily="66" charset="0"/>
                        </a:rPr>
                        <a:t> H</a:t>
                      </a:r>
                      <a:r>
                        <a:rPr lang="en-GB" sz="1800" dirty="0" smtClean="0">
                          <a:latin typeface="Comic Sans MS" panose="030F0702030302020204" pitchFamily="66" charset="0"/>
                        </a:rPr>
                        <a:t>ow  has the</a:t>
                      </a:r>
                      <a:r>
                        <a:rPr lang="en-GB" sz="1800" baseline="0" dirty="0" smtClean="0">
                          <a:latin typeface="Comic Sans MS" panose="030F0702030302020204" pitchFamily="66" charset="0"/>
                        </a:rPr>
                        <a:t> writer </a:t>
                      </a:r>
                      <a:r>
                        <a:rPr lang="en-GB" sz="1800" baseline="0" dirty="0" smtClean="0">
                          <a:latin typeface="Comic Sans MS" panose="030F0702030302020204" pitchFamily="66" charset="0"/>
                        </a:rPr>
                        <a:t>structured </a:t>
                      </a:r>
                      <a:r>
                        <a:rPr lang="en-GB" sz="1800" baseline="0" dirty="0" smtClean="0">
                          <a:latin typeface="Comic Sans MS" panose="030F0702030302020204" pitchFamily="66" charset="0"/>
                        </a:rPr>
                        <a:t>the text to…</a:t>
                      </a:r>
                      <a:endParaRPr lang="en-GB" sz="1800" dirty="0" smtClean="0">
                        <a:latin typeface="Comic Sans MS" panose="030F0702030302020204" pitchFamily="66" charset="0"/>
                      </a:endParaRPr>
                    </a:p>
                    <a:p>
                      <a:r>
                        <a:rPr lang="en-GB" sz="1800" dirty="0" smtClean="0">
                          <a:solidFill>
                            <a:srgbClr val="FF0000"/>
                          </a:solidFill>
                          <a:latin typeface="Comic Sans MS" panose="030F0702030302020204" pitchFamily="66" charset="0"/>
                        </a:rPr>
                        <a:t>A02: Explain,</a:t>
                      </a:r>
                      <a:r>
                        <a:rPr lang="en-GB" sz="1800" baseline="0" dirty="0" smtClean="0">
                          <a:solidFill>
                            <a:srgbClr val="FF0000"/>
                          </a:solidFill>
                          <a:latin typeface="Comic Sans MS" panose="030F0702030302020204" pitchFamily="66" charset="0"/>
                        </a:rPr>
                        <a:t> comment on and analyse how writers use structure to achieve effects and influence readers, using relevant subject terminology </a:t>
                      </a:r>
                      <a:endParaRPr lang="en-GB" sz="1800" dirty="0" smtClean="0">
                        <a:solidFill>
                          <a:srgbClr val="FF0000"/>
                        </a:solidFill>
                        <a:latin typeface="Comic Sans MS" panose="030F0702030302020204" pitchFamily="66"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4131746">
                <a:tc>
                  <a:txBody>
                    <a:bodyPr/>
                    <a:lstStyle/>
                    <a:p>
                      <a:pPr algn="ctr"/>
                      <a:r>
                        <a:rPr lang="en-GB" sz="1200" b="1" u="sng" dirty="0" smtClean="0">
                          <a:latin typeface="Comic Sans MS" panose="030F0702030302020204" pitchFamily="66" charset="0"/>
                        </a:rPr>
                        <a:t>Sentence Stems…</a:t>
                      </a:r>
                    </a:p>
                    <a:p>
                      <a:r>
                        <a:rPr lang="en-GB" sz="1350" dirty="0" smtClean="0">
                          <a:latin typeface="Comic Sans MS" panose="030F0702030302020204" pitchFamily="66" charset="0"/>
                        </a:rPr>
                        <a:t>The extract begins</a:t>
                      </a:r>
                      <a:r>
                        <a:rPr lang="en-GB" sz="1350" baseline="0" dirty="0" smtClean="0">
                          <a:latin typeface="Comic Sans MS" panose="030F0702030302020204" pitchFamily="66" charset="0"/>
                        </a:rPr>
                        <a:t> with…</a:t>
                      </a:r>
                    </a:p>
                    <a:p>
                      <a:r>
                        <a:rPr lang="en-GB" sz="1350" baseline="0" dirty="0" smtClean="0">
                          <a:latin typeface="Comic Sans MS" panose="030F0702030302020204" pitchFamily="66" charset="0"/>
                        </a:rPr>
                        <a:t>At the beginning, the writer…</a:t>
                      </a:r>
                    </a:p>
                    <a:p>
                      <a:endParaRPr lang="en-GB" sz="1350" baseline="0" dirty="0" smtClean="0">
                        <a:latin typeface="Comic Sans MS" panose="030F0702030302020204" pitchFamily="66" charset="0"/>
                      </a:endParaRPr>
                    </a:p>
                    <a:p>
                      <a:r>
                        <a:rPr lang="en-GB" sz="1350" baseline="0" dirty="0" smtClean="0">
                          <a:latin typeface="Comic Sans MS" panose="030F0702030302020204" pitchFamily="66" charset="0"/>
                        </a:rPr>
                        <a:t>The writer changes the focus…</a:t>
                      </a:r>
                    </a:p>
                    <a:p>
                      <a:r>
                        <a:rPr lang="en-GB" sz="1350" baseline="0" dirty="0" smtClean="0">
                          <a:latin typeface="Comic Sans MS" panose="030F0702030302020204" pitchFamily="66" charset="0"/>
                        </a:rPr>
                        <a:t>The focus is changed to…</a:t>
                      </a:r>
                    </a:p>
                    <a:p>
                      <a:r>
                        <a:rPr lang="en-GB" sz="1350" baseline="0" dirty="0" smtClean="0">
                          <a:latin typeface="Comic Sans MS" panose="030F0702030302020204" pitchFamily="66" charset="0"/>
                        </a:rPr>
                        <a:t>As the extract develops…</a:t>
                      </a:r>
                    </a:p>
                    <a:p>
                      <a:endParaRPr lang="en-GB" sz="1350" baseline="0" dirty="0" smtClean="0">
                        <a:latin typeface="Comic Sans MS" panose="030F0702030302020204" pitchFamily="66" charset="0"/>
                      </a:endParaRPr>
                    </a:p>
                    <a:p>
                      <a:r>
                        <a:rPr lang="en-GB" sz="1350" baseline="0" dirty="0" smtClean="0">
                          <a:latin typeface="Comic Sans MS" panose="030F0702030302020204" pitchFamily="66" charset="0"/>
                        </a:rPr>
                        <a:t>At the end of the text…</a:t>
                      </a:r>
                    </a:p>
                    <a:p>
                      <a:r>
                        <a:rPr lang="en-GB" sz="1350" baseline="0" dirty="0" smtClean="0">
                          <a:latin typeface="Comic Sans MS" panose="030F0702030302020204" pitchFamily="66" charset="0"/>
                        </a:rPr>
                        <a:t>The ending links with the opening sentence…</a:t>
                      </a:r>
                    </a:p>
                    <a:p>
                      <a:r>
                        <a:rPr lang="en-GB" sz="1350" baseline="0" dirty="0" smtClean="0">
                          <a:latin typeface="Comic Sans MS" panose="030F0702030302020204" pitchFamily="66" charset="0"/>
                        </a:rPr>
                        <a:t>The ending reminds the reader…</a:t>
                      </a:r>
                    </a:p>
                    <a:p>
                      <a:endParaRPr lang="en-GB" sz="1350" baseline="0" dirty="0" smtClean="0">
                        <a:latin typeface="Comic Sans MS" panose="030F0702030302020204" pitchFamily="66" charset="0"/>
                      </a:endParaRPr>
                    </a:p>
                    <a:p>
                      <a:r>
                        <a:rPr lang="en-GB" sz="1350" baseline="0" dirty="0" smtClean="0">
                          <a:latin typeface="Comic Sans MS" panose="030F0702030302020204" pitchFamily="66" charset="0"/>
                        </a:rPr>
                        <a:t>The writer also uses…</a:t>
                      </a:r>
                    </a:p>
                    <a:p>
                      <a:r>
                        <a:rPr lang="en-GB" sz="1350" baseline="0" dirty="0" smtClean="0">
                          <a:latin typeface="Comic Sans MS" panose="030F0702030302020204" pitchFamily="66" charset="0"/>
                        </a:rPr>
                        <a:t>The use of dialogue/repetition/ punctuation/zooming in, etc… </a:t>
                      </a:r>
                    </a:p>
                  </a:txBody>
                  <a:tcPr/>
                </a:tc>
                <a:tc>
                  <a:txBody>
                    <a:bodyPr/>
                    <a:lstStyle/>
                    <a:p>
                      <a:pPr algn="ctr"/>
                      <a:r>
                        <a:rPr lang="en-GB" sz="1600" b="1" u="sng" dirty="0" smtClean="0">
                          <a:latin typeface="Comic Sans MS" panose="030F0702030302020204" pitchFamily="66" charset="0"/>
                        </a:rPr>
                        <a:t>Structural</a:t>
                      </a:r>
                      <a:r>
                        <a:rPr lang="en-GB" sz="1600" b="1" u="sng" baseline="0" dirty="0" smtClean="0">
                          <a:latin typeface="Comic Sans MS" panose="030F0702030302020204" pitchFamily="66" charset="0"/>
                        </a:rPr>
                        <a:t> devices </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Order of events (beginning, middle, end)</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Change in focus </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Repetition</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First sentence</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Last sentence </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Patterns</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Perspective change</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Juxtaposition</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Tense changes</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Punctuation</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Foreshadowing</a:t>
                      </a:r>
                    </a:p>
                    <a:p>
                      <a:pPr marL="285750" indent="-285750" algn="l">
                        <a:buFont typeface="Arial" panose="020B0604020202020204" pitchFamily="34" charset="0"/>
                        <a:buChar char="•"/>
                      </a:pPr>
                      <a:r>
                        <a:rPr lang="en-GB" sz="1600" kern="1200" dirty="0" smtClean="0">
                          <a:solidFill>
                            <a:schemeClr val="tx1"/>
                          </a:solidFill>
                          <a:effectLst/>
                          <a:latin typeface="Comic Sans MS" panose="030F0702030302020204" pitchFamily="66" charset="0"/>
                          <a:ea typeface="+mn-ea"/>
                          <a:cs typeface="+mn-cs"/>
                        </a:rPr>
                        <a:t>Zoom in/Zoom out </a:t>
                      </a:r>
                      <a:endParaRPr lang="en-GB" sz="1200" baseline="0" dirty="0" smtClean="0">
                        <a:latin typeface="Comic Sans MS" panose="030F0702030302020204" pitchFamily="66" charset="0"/>
                      </a:endParaRPr>
                    </a:p>
                  </a:txBody>
                  <a:tcPr/>
                </a:tc>
                <a:tc>
                  <a:txBody>
                    <a:bodyPr/>
                    <a:lstStyle/>
                    <a:p>
                      <a:pPr algn="ctr"/>
                      <a:r>
                        <a:rPr lang="en-GB" sz="1800" b="1" u="sng" baseline="0" dirty="0" smtClean="0">
                          <a:latin typeface="Comic Sans MS" panose="030F0702030302020204" pitchFamily="66" charset="0"/>
                        </a:rPr>
                        <a:t>Sentence Stems</a:t>
                      </a:r>
                    </a:p>
                    <a:p>
                      <a:pPr algn="ctr"/>
                      <a:r>
                        <a:rPr lang="en-GB" sz="1800" b="1" u="sng" baseline="0" dirty="0" smtClean="0">
                          <a:latin typeface="Comic Sans MS" panose="030F0702030302020204" pitchFamily="66" charset="0"/>
                        </a:rPr>
                        <a:t>(</a:t>
                      </a:r>
                      <a:r>
                        <a:rPr lang="en-GB" sz="1800" b="1" u="sng" dirty="0" smtClean="0">
                          <a:latin typeface="Comic Sans MS" panose="030F0702030302020204" pitchFamily="66" charset="0"/>
                        </a:rPr>
                        <a:t>Effects)</a:t>
                      </a:r>
                      <a:endParaRPr lang="en-GB" sz="1800" b="1" u="sng" baseline="0" dirty="0" smtClean="0">
                        <a:latin typeface="Comic Sans MS" panose="030F0702030302020204" pitchFamily="66" charset="0"/>
                      </a:endParaRPr>
                    </a:p>
                    <a:p>
                      <a:pPr algn="l"/>
                      <a:r>
                        <a:rPr lang="en-GB" sz="1600" b="1" u="sng" baseline="0" dirty="0" smtClean="0">
                          <a:latin typeface="Comic Sans MS" panose="030F0702030302020204" pitchFamily="66" charset="0"/>
                        </a:rPr>
                        <a:t>This:</a:t>
                      </a:r>
                      <a:endParaRPr lang="en-GB" sz="1600" b="0" u="sng" baseline="0" dirty="0" smtClean="0">
                        <a:latin typeface="Comic Sans MS" panose="030F0702030302020204" pitchFamily="66" charset="0"/>
                      </a:endParaRPr>
                    </a:p>
                    <a:p>
                      <a:pPr marL="285750" indent="-285750" algn="l">
                        <a:buFont typeface="Arial" panose="020B0604020202020204" pitchFamily="34" charset="0"/>
                        <a:buChar char="•"/>
                      </a:pPr>
                      <a:r>
                        <a:rPr lang="en-GB" sz="1600" b="0" u="none" baseline="0" dirty="0" smtClean="0">
                          <a:latin typeface="Comic Sans MS" panose="030F0702030302020204" pitchFamily="66" charset="0"/>
                        </a:rPr>
                        <a:t>shows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conveys</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portrays</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implies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communicates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insinuates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creates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highlights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Displays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Alludes</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Hints </a:t>
                      </a:r>
                    </a:p>
                    <a:p>
                      <a:pPr marL="285750" indent="-285750" algn="l">
                        <a:buFont typeface="Arial" panose="020B0604020202020204" pitchFamily="34" charset="0"/>
                        <a:buChar char="•"/>
                      </a:pPr>
                      <a:r>
                        <a:rPr lang="en-GB" sz="1600" b="0" u="none" baseline="0" dirty="0" smtClean="0">
                          <a:latin typeface="Comic Sans MS" panose="030F0702030302020204" pitchFamily="66" charset="0"/>
                        </a:rPr>
                        <a:t>Expresses</a:t>
                      </a:r>
                    </a:p>
                  </a:txBody>
                  <a:tcPr/>
                </a:tc>
                <a:tc>
                  <a:txBody>
                    <a:bodyPr/>
                    <a:lstStyle/>
                    <a:p>
                      <a:pPr marL="0" indent="0" algn="ctr">
                        <a:buFont typeface="Arial" panose="020B0604020202020204" pitchFamily="34" charset="0"/>
                        <a:buNone/>
                      </a:pPr>
                      <a:r>
                        <a:rPr lang="en-GB" sz="1200" b="1" u="sng" dirty="0" smtClean="0">
                          <a:latin typeface="Comic Sans MS" panose="030F0702030302020204" pitchFamily="66" charset="0"/>
                        </a:rPr>
                        <a:t>Sentence Stems</a:t>
                      </a:r>
                    </a:p>
                    <a:p>
                      <a:pPr marL="0" indent="0" algn="ctr">
                        <a:buFont typeface="Arial" panose="020B0604020202020204" pitchFamily="34" charset="0"/>
                        <a:buNone/>
                      </a:pPr>
                      <a:r>
                        <a:rPr lang="en-GB" sz="1200" b="1" u="sng" dirty="0" smtClean="0">
                          <a:latin typeface="Comic Sans MS" panose="030F0702030302020204" pitchFamily="66" charset="0"/>
                        </a:rPr>
                        <a:t>(reader)</a:t>
                      </a:r>
                    </a:p>
                    <a:p>
                      <a:pPr marL="0" indent="0" algn="ctr">
                        <a:buFont typeface="Arial" panose="020B0604020202020204" pitchFamily="34" charset="0"/>
                        <a:buNone/>
                      </a:pPr>
                      <a:r>
                        <a:rPr lang="en-GB" sz="1200" b="1" u="sng" dirty="0" smtClean="0">
                          <a:latin typeface="Comic Sans MS" panose="030F0702030302020204" pitchFamily="66" charset="0"/>
                        </a:rPr>
                        <a:t>This makes the reader…</a:t>
                      </a:r>
                    </a:p>
                    <a:p>
                      <a:pPr marL="285750" indent="-285750" algn="ctr">
                        <a:buFont typeface="Arial" panose="020B0604020202020204" pitchFamily="34" charset="0"/>
                        <a:buChar char="•"/>
                      </a:pPr>
                      <a:r>
                        <a:rPr lang="en-GB" sz="1200" dirty="0" smtClean="0">
                          <a:latin typeface="Comic Sans MS" panose="030F0702030302020204" pitchFamily="66" charset="0"/>
                        </a:rPr>
                        <a:t>ask themselves </a:t>
                      </a:r>
                    </a:p>
                    <a:p>
                      <a:pPr marL="285750" indent="-285750" algn="ctr">
                        <a:buFont typeface="Arial" panose="020B0604020202020204" pitchFamily="34" charset="0"/>
                        <a:buChar char="•"/>
                      </a:pPr>
                      <a:r>
                        <a:rPr lang="en-GB" sz="1200" dirty="0" smtClean="0">
                          <a:latin typeface="Comic Sans MS" panose="030F0702030302020204" pitchFamily="66" charset="0"/>
                        </a:rPr>
                        <a:t>wonder </a:t>
                      </a:r>
                    </a:p>
                    <a:p>
                      <a:pPr marL="285750" indent="-285750" algn="ctr">
                        <a:buFont typeface="Arial" panose="020B0604020202020204" pitchFamily="34" charset="0"/>
                        <a:buChar char="•"/>
                      </a:pPr>
                      <a:r>
                        <a:rPr lang="en-GB" sz="1200" dirty="0" smtClean="0">
                          <a:latin typeface="Comic Sans MS" panose="030F0702030302020204" pitchFamily="66" charset="0"/>
                        </a:rPr>
                        <a:t>question </a:t>
                      </a:r>
                    </a:p>
                    <a:p>
                      <a:pPr marL="285750" indent="-285750" algn="ctr">
                        <a:buFont typeface="Arial" panose="020B0604020202020204" pitchFamily="34" charset="0"/>
                        <a:buChar char="•"/>
                      </a:pPr>
                      <a:r>
                        <a:rPr lang="en-GB" sz="1200" dirty="0" smtClean="0">
                          <a:latin typeface="Comic Sans MS" panose="030F0702030302020204" pitchFamily="66" charset="0"/>
                        </a:rPr>
                        <a:t>agree</a:t>
                      </a:r>
                    </a:p>
                    <a:p>
                      <a:pPr marL="285750" indent="-285750" algn="ctr">
                        <a:buFont typeface="Arial" panose="020B0604020202020204" pitchFamily="34" charset="0"/>
                        <a:buChar char="•"/>
                      </a:pPr>
                      <a:r>
                        <a:rPr lang="en-GB" sz="1200" dirty="0" smtClean="0">
                          <a:latin typeface="Comic Sans MS" panose="030F0702030302020204" pitchFamily="66" charset="0"/>
                        </a:rPr>
                        <a:t>sympathise </a:t>
                      </a:r>
                    </a:p>
                    <a:p>
                      <a:pPr marL="285750" indent="-285750" algn="ctr">
                        <a:buFont typeface="Arial" panose="020B0604020202020204" pitchFamily="34" charset="0"/>
                        <a:buChar char="•"/>
                      </a:pPr>
                      <a:r>
                        <a:rPr lang="en-GB" sz="1200" dirty="0" smtClean="0">
                          <a:latin typeface="Comic Sans MS" panose="030F0702030302020204" pitchFamily="66" charset="0"/>
                        </a:rPr>
                        <a:t>assume </a:t>
                      </a:r>
                    </a:p>
                    <a:p>
                      <a:pPr marL="285750" indent="-285750" algn="ctr">
                        <a:buFont typeface="Arial" panose="020B0604020202020204" pitchFamily="34" charset="0"/>
                        <a:buChar char="•"/>
                      </a:pPr>
                      <a:r>
                        <a:rPr lang="en-GB" sz="1200" dirty="0" smtClean="0">
                          <a:latin typeface="Comic Sans MS" panose="030F0702030302020204" pitchFamily="66" charset="0"/>
                        </a:rPr>
                        <a:t>remember </a:t>
                      </a:r>
                    </a:p>
                    <a:p>
                      <a:pPr marL="285750" indent="-285750" algn="ctr">
                        <a:buFont typeface="Arial" panose="020B0604020202020204" pitchFamily="34" charset="0"/>
                        <a:buChar char="•"/>
                      </a:pPr>
                      <a:r>
                        <a:rPr lang="en-GB" sz="1200" dirty="0" smtClean="0">
                          <a:latin typeface="Comic Sans MS" panose="030F0702030302020204" pitchFamily="66" charset="0"/>
                        </a:rPr>
                        <a:t>believe </a:t>
                      </a:r>
                    </a:p>
                    <a:p>
                      <a:pPr algn="l"/>
                      <a:r>
                        <a:rPr lang="en-GB" sz="1200" b="1" u="sng" dirty="0" smtClean="0">
                          <a:latin typeface="Comic Sans MS" panose="030F0702030302020204" pitchFamily="66" charset="0"/>
                        </a:rPr>
                        <a:t>This makes the reader feel…</a:t>
                      </a:r>
                    </a:p>
                    <a:p>
                      <a:pPr marL="285750" indent="-285750" algn="ctr">
                        <a:buFont typeface="Arial" panose="020B0604020202020204" pitchFamily="34" charset="0"/>
                        <a:buChar char="•"/>
                      </a:pPr>
                      <a:r>
                        <a:rPr lang="en-GB" sz="1200" dirty="0" smtClean="0">
                          <a:latin typeface="Comic Sans MS" panose="030F0702030302020204" pitchFamily="66" charset="0"/>
                        </a:rPr>
                        <a:t>shocked</a:t>
                      </a:r>
                    </a:p>
                    <a:p>
                      <a:pPr marL="285750" indent="-285750" algn="ctr">
                        <a:buFont typeface="Arial" panose="020B0604020202020204" pitchFamily="34" charset="0"/>
                        <a:buChar char="•"/>
                      </a:pPr>
                      <a:r>
                        <a:rPr lang="en-GB" sz="1200" dirty="0" smtClean="0">
                          <a:latin typeface="Comic Sans MS" panose="030F0702030302020204" pitchFamily="66" charset="0"/>
                        </a:rPr>
                        <a:t>amused </a:t>
                      </a:r>
                    </a:p>
                    <a:p>
                      <a:pPr marL="285750" indent="-285750" algn="ctr">
                        <a:buFont typeface="Arial" panose="020B0604020202020204" pitchFamily="34" charset="0"/>
                        <a:buChar char="•"/>
                      </a:pPr>
                      <a:r>
                        <a:rPr lang="en-GB" sz="1200" dirty="0" smtClean="0">
                          <a:latin typeface="Comic Sans MS" panose="030F0702030302020204" pitchFamily="66" charset="0"/>
                        </a:rPr>
                        <a:t>disgusted </a:t>
                      </a:r>
                    </a:p>
                    <a:p>
                      <a:pPr marL="285750" indent="-285750" algn="ctr">
                        <a:buFont typeface="Arial" panose="020B0604020202020204" pitchFamily="34" charset="0"/>
                        <a:buChar char="•"/>
                      </a:pPr>
                      <a:r>
                        <a:rPr lang="en-GB" sz="1200" dirty="0" smtClean="0">
                          <a:latin typeface="Comic Sans MS" panose="030F0702030302020204" pitchFamily="66" charset="0"/>
                        </a:rPr>
                        <a:t>outraged </a:t>
                      </a:r>
                    </a:p>
                    <a:p>
                      <a:pPr marL="285750" indent="-285750" algn="ctr">
                        <a:buFont typeface="Arial" panose="020B0604020202020204" pitchFamily="34" charset="0"/>
                        <a:buChar char="•"/>
                      </a:pPr>
                      <a:r>
                        <a:rPr lang="en-GB" sz="1200" dirty="0" smtClean="0">
                          <a:latin typeface="Comic Sans MS" panose="030F0702030302020204" pitchFamily="66" charset="0"/>
                        </a:rPr>
                        <a:t>confused </a:t>
                      </a:r>
                    </a:p>
                    <a:p>
                      <a:pPr marL="285750" indent="-285750" algn="ctr">
                        <a:buFont typeface="Arial" panose="020B0604020202020204" pitchFamily="34" charset="0"/>
                        <a:buChar char="•"/>
                      </a:pPr>
                      <a:r>
                        <a:rPr lang="en-GB" sz="1200" dirty="0" smtClean="0">
                          <a:latin typeface="Comic Sans MS" panose="030F0702030302020204" pitchFamily="66" charset="0"/>
                        </a:rPr>
                        <a:t>puzzled </a:t>
                      </a:r>
                    </a:p>
                    <a:p>
                      <a:pPr marL="285750" indent="-285750" algn="ctr">
                        <a:buFont typeface="Arial" panose="020B0604020202020204" pitchFamily="34" charset="0"/>
                        <a:buChar char="•"/>
                      </a:pPr>
                      <a:r>
                        <a:rPr lang="en-GB" sz="1200" dirty="0" smtClean="0">
                          <a:latin typeface="Comic Sans MS" panose="030F0702030302020204" pitchFamily="66" charset="0"/>
                        </a:rPr>
                        <a:t>sadness</a:t>
                      </a:r>
                    </a:p>
                    <a:p>
                      <a:pPr marL="285750" indent="-285750" algn="ctr">
                        <a:buFont typeface="Arial" panose="020B0604020202020204" pitchFamily="34" charset="0"/>
                        <a:buChar char="•"/>
                      </a:pPr>
                      <a:r>
                        <a:rPr lang="en-GB" sz="1200" dirty="0" smtClean="0">
                          <a:latin typeface="Comic Sans MS" panose="030F0702030302020204" pitchFamily="66" charset="0"/>
                        </a:rPr>
                        <a:t>melancholy </a:t>
                      </a:r>
                    </a:p>
                    <a:p>
                      <a:pPr marL="285750" indent="-285750" algn="ctr">
                        <a:buFont typeface="Arial" panose="020B0604020202020204" pitchFamily="34" charset="0"/>
                        <a:buChar char="•"/>
                      </a:pPr>
                      <a:r>
                        <a:rPr lang="en-GB" sz="1200" dirty="0" smtClean="0">
                          <a:latin typeface="Comic Sans MS" panose="030F0702030302020204" pitchFamily="66" charset="0"/>
                        </a:rPr>
                        <a:t>frustration</a:t>
                      </a:r>
                    </a:p>
                    <a:p>
                      <a:pPr marL="285750" indent="-285750" algn="ctr">
                        <a:buFont typeface="Arial" panose="020B0604020202020204" pitchFamily="34" charset="0"/>
                        <a:buChar char="•"/>
                      </a:pPr>
                      <a:r>
                        <a:rPr lang="en-GB" sz="1200" dirty="0" smtClean="0">
                          <a:latin typeface="Comic Sans MS" panose="030F0702030302020204" pitchFamily="66" charset="0"/>
                        </a:rPr>
                        <a:t>fury</a:t>
                      </a:r>
                    </a:p>
                  </a:txBody>
                  <a:tcPr/>
                </a:tc>
              </a:tr>
              <a:tr h="1083169">
                <a:tc gridSpan="4">
                  <a:txBody>
                    <a:bodyPr/>
                    <a:lstStyle/>
                    <a:p>
                      <a:endParaRPr lang="en-GB" dirty="0" smtClean="0">
                        <a:latin typeface="Comic Sans MS" panose="030F0702030302020204" pitchFamily="66" charset="0"/>
                      </a:endParaRPr>
                    </a:p>
                    <a:p>
                      <a:r>
                        <a:rPr lang="en-GB" dirty="0" smtClean="0">
                          <a:latin typeface="Comic Sans MS" panose="030F0702030302020204" pitchFamily="66" charset="0"/>
                        </a:rPr>
                        <a:t>                                    +                                           +</a:t>
                      </a:r>
                    </a:p>
                    <a:p>
                      <a:endParaRPr lang="en-GB" dirty="0" smtClean="0">
                        <a:latin typeface="Comic Sans MS" panose="030F0702030302020204" pitchFamily="66" charset="0"/>
                      </a:endParaRPr>
                    </a:p>
                    <a:p>
                      <a:endParaRPr lang="en-GB" dirty="0" smtClean="0">
                        <a:latin typeface="Comic Sans MS" panose="030F0702030302020204" pitchFamily="66" charset="0"/>
                      </a:endParaRPr>
                    </a:p>
                    <a:p>
                      <a:r>
                        <a:rPr lang="en-GB" dirty="0" smtClean="0">
                          <a:latin typeface="Comic Sans MS" panose="030F0702030302020204" pitchFamily="66" charset="0"/>
                        </a:rPr>
                        <a:t>                                     +                                          +</a:t>
                      </a:r>
                    </a:p>
                    <a:p>
                      <a:endParaRPr lang="en-GB" dirty="0">
                        <a:latin typeface="Comic Sans MS" panose="030F0702030302020204" pitchFamily="66" charset="0"/>
                      </a:endParaRPr>
                    </a:p>
                  </a:txBody>
                  <a:tcPr/>
                </a:tc>
                <a:tc hMerge="1">
                  <a:txBody>
                    <a:bodyPr/>
                    <a:lstStyle/>
                    <a:p>
                      <a:endParaRPr lang="en-GB" dirty="0">
                        <a:latin typeface="Comic Sans MS" panose="030F0702030302020204" pitchFamily="66" charset="0"/>
                      </a:endParaRPr>
                    </a:p>
                  </a:txBody>
                  <a:tcPr/>
                </a:tc>
                <a:tc hMerge="1">
                  <a:txBody>
                    <a:bodyPr/>
                    <a:lstStyle/>
                    <a:p>
                      <a:endParaRPr lang="en-GB" dirty="0">
                        <a:latin typeface="Comic Sans MS" panose="030F0702030302020204" pitchFamily="66" charset="0"/>
                      </a:endParaRPr>
                    </a:p>
                  </a:txBody>
                  <a:tcPr/>
                </a:tc>
                <a:tc hMerge="1">
                  <a:txBody>
                    <a:bodyPr/>
                    <a:lstStyle/>
                    <a:p>
                      <a:endParaRPr lang="en-GB" dirty="0">
                        <a:latin typeface="Comic Sans MS" panose="030F0702030302020204" pitchFamily="66" charset="0"/>
                      </a:endParaRPr>
                    </a:p>
                  </a:txBody>
                  <a:tcPr/>
                </a:tc>
              </a:tr>
            </a:tbl>
          </a:graphicData>
        </a:graphic>
      </p:graphicFrame>
      <p:sp>
        <p:nvSpPr>
          <p:cNvPr id="4" name="Rounded Rectangle 3"/>
          <p:cNvSpPr/>
          <p:nvPr/>
        </p:nvSpPr>
        <p:spPr>
          <a:xfrm>
            <a:off x="532262" y="5420437"/>
            <a:ext cx="1760561" cy="3548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Point</a:t>
            </a:r>
            <a:endParaRPr lang="en-GB" sz="1600" dirty="0"/>
          </a:p>
        </p:txBody>
      </p:sp>
      <p:sp>
        <p:nvSpPr>
          <p:cNvPr id="5" name="Rounded Rectangle 4"/>
          <p:cNvSpPr/>
          <p:nvPr/>
        </p:nvSpPr>
        <p:spPr>
          <a:xfrm>
            <a:off x="3229970" y="5420437"/>
            <a:ext cx="2085833" cy="3548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Evidence/Reference</a:t>
            </a:r>
            <a:endParaRPr lang="en-GB" sz="1600" dirty="0"/>
          </a:p>
        </p:txBody>
      </p:sp>
      <p:sp>
        <p:nvSpPr>
          <p:cNvPr id="6" name="Rounded Rectangle 5"/>
          <p:cNvSpPr/>
          <p:nvPr/>
        </p:nvSpPr>
        <p:spPr>
          <a:xfrm>
            <a:off x="6252951" y="5420437"/>
            <a:ext cx="2358786" cy="35484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smtClean="0"/>
              <a:t>Effect of structural device</a:t>
            </a:r>
            <a:endParaRPr lang="en-GB" sz="1600" dirty="0"/>
          </a:p>
        </p:txBody>
      </p:sp>
      <p:sp>
        <p:nvSpPr>
          <p:cNvPr id="7" name="Right Arrow 6"/>
          <p:cNvSpPr/>
          <p:nvPr/>
        </p:nvSpPr>
        <p:spPr>
          <a:xfrm>
            <a:off x="236559" y="5775279"/>
            <a:ext cx="2351966" cy="1082721"/>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schemeClr val="tx1"/>
                </a:solidFill>
                <a:latin typeface="Comic Sans MS" panose="030F0702030302020204" pitchFamily="66" charset="0"/>
              </a:rPr>
              <a:t>The writer uses… </a:t>
            </a:r>
            <a:r>
              <a:rPr lang="en-GB" sz="1200" dirty="0">
                <a:solidFill>
                  <a:schemeClr val="tx1"/>
                </a:solidFill>
                <a:latin typeface="Comic Sans MS" panose="030F0702030302020204" pitchFamily="66" charset="0"/>
              </a:rPr>
              <a:t>(name	technique/device)</a:t>
            </a:r>
          </a:p>
        </p:txBody>
      </p:sp>
      <p:sp>
        <p:nvSpPr>
          <p:cNvPr id="8" name="Right Arrow 7"/>
          <p:cNvSpPr/>
          <p:nvPr/>
        </p:nvSpPr>
        <p:spPr>
          <a:xfrm>
            <a:off x="3057099" y="5895832"/>
            <a:ext cx="2483891" cy="962168"/>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r>
              <a:rPr lang="en-GB" sz="1400" dirty="0" smtClean="0">
                <a:solidFill>
                  <a:schemeClr val="tx1"/>
                </a:solidFill>
                <a:latin typeface="Comic Sans MS" panose="030F0702030302020204" pitchFamily="66" charset="0"/>
              </a:rPr>
              <a:t>An example</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of</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this</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is</a:t>
            </a:r>
            <a:r>
              <a:rPr lang="en-GB" sz="1400" dirty="0">
                <a:solidFill>
                  <a:schemeClr val="tx1"/>
                </a:solidFill>
                <a:latin typeface="Comic Sans MS" panose="030F0702030302020204" pitchFamily="66" charset="0"/>
              </a:rPr>
              <a:t>,	‘…’</a:t>
            </a:r>
          </a:p>
        </p:txBody>
      </p:sp>
      <p:sp>
        <p:nvSpPr>
          <p:cNvPr id="9" name="Right Arrow 8"/>
          <p:cNvSpPr/>
          <p:nvPr/>
        </p:nvSpPr>
        <p:spPr>
          <a:xfrm>
            <a:off x="6182436" y="5895832"/>
            <a:ext cx="2852382" cy="962168"/>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r>
              <a:rPr lang="en-GB" sz="1400" dirty="0">
                <a:solidFill>
                  <a:schemeClr val="tx1"/>
                </a:solidFill>
                <a:latin typeface="Comic Sans MS" panose="030F0702030302020204" pitchFamily="66" charset="0"/>
              </a:rPr>
              <a:t>This	</a:t>
            </a:r>
            <a:r>
              <a:rPr lang="en-GB" sz="1400" dirty="0" smtClean="0">
                <a:solidFill>
                  <a:schemeClr val="tx1"/>
                </a:solidFill>
                <a:latin typeface="Comic Sans MS" panose="030F0702030302020204" pitchFamily="66" charset="0"/>
              </a:rPr>
              <a:t>makes me/us as</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a</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reader</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think</a:t>
            </a:r>
            <a:r>
              <a:rPr lang="en-GB" sz="1400" dirty="0">
                <a:solidFill>
                  <a:schemeClr val="tx1"/>
                </a:solidFill>
                <a:latin typeface="Comic Sans MS" panose="030F0702030302020204" pitchFamily="66" charset="0"/>
              </a:rPr>
              <a:t> </a:t>
            </a:r>
            <a:r>
              <a:rPr lang="en-GB" sz="1400" dirty="0" smtClean="0">
                <a:solidFill>
                  <a:schemeClr val="tx1"/>
                </a:solidFill>
                <a:latin typeface="Comic Sans MS" panose="030F0702030302020204" pitchFamily="66" charset="0"/>
              </a:rPr>
              <a:t>of/imagine</a:t>
            </a:r>
            <a:r>
              <a:rPr lang="en-GB" sz="1400" dirty="0">
                <a:solidFill>
                  <a:schemeClr val="tx1"/>
                </a:solidFill>
                <a:latin typeface="Comic Sans MS" panose="030F0702030302020204" pitchFamily="66" charset="0"/>
              </a:rPr>
              <a:t>…</a:t>
            </a:r>
          </a:p>
        </p:txBody>
      </p:sp>
    </p:spTree>
    <p:extLst>
      <p:ext uri="{BB962C8B-B14F-4D97-AF65-F5344CB8AC3E}">
        <p14:creationId xmlns:p14="http://schemas.microsoft.com/office/powerpoint/2010/main" val="26476539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1312" y="0"/>
            <a:ext cx="7605488" cy="580451"/>
          </a:xfrm>
        </p:spPr>
        <p:txBody>
          <a:bodyPr>
            <a:noAutofit/>
          </a:bodyPr>
          <a:lstStyle/>
          <a:p>
            <a:r>
              <a:rPr lang="en-US" sz="3200" dirty="0" smtClean="0">
                <a:latin typeface="Comic Sans MS"/>
                <a:cs typeface="Comic Sans MS"/>
              </a:rPr>
              <a:t>Mark Scheme</a:t>
            </a:r>
            <a:endParaRPr lang="en-US" sz="3200" dirty="0">
              <a:latin typeface="Comic Sans MS"/>
              <a:cs typeface="Comic Sans MS"/>
            </a:endParaRPr>
          </a:p>
        </p:txBody>
      </p:sp>
      <p:graphicFrame>
        <p:nvGraphicFramePr>
          <p:cNvPr id="6" name="Table 5"/>
          <p:cNvGraphicFramePr>
            <a:graphicFrameLocks noGrp="1"/>
          </p:cNvGraphicFramePr>
          <p:nvPr>
            <p:extLst>
              <p:ext uri="{D42A27DB-BD31-4B8C-83A1-F6EECF244321}">
                <p14:modId xmlns:p14="http://schemas.microsoft.com/office/powerpoint/2010/main" val="982381439"/>
              </p:ext>
            </p:extLst>
          </p:nvPr>
        </p:nvGraphicFramePr>
        <p:xfrm>
          <a:off x="522914" y="655901"/>
          <a:ext cx="8429342" cy="5642944"/>
        </p:xfrm>
        <a:graphic>
          <a:graphicData uri="http://schemas.openxmlformats.org/drawingml/2006/table">
            <a:tbl>
              <a:tblPr firstRow="1" bandRow="1">
                <a:tableStyleId>{5940675A-B579-460E-94D1-54222C63F5DA}</a:tableStyleId>
              </a:tblPr>
              <a:tblGrid>
                <a:gridCol w="2962388"/>
                <a:gridCol w="5466954"/>
              </a:tblGrid>
              <a:tr h="400385">
                <a:tc>
                  <a:txBody>
                    <a:bodyPr/>
                    <a:lstStyle/>
                    <a:p>
                      <a:pPr algn="ctr"/>
                      <a:r>
                        <a:rPr lang="en-US" dirty="0" smtClean="0">
                          <a:latin typeface="Comic Sans MS"/>
                          <a:cs typeface="Comic Sans MS"/>
                        </a:rPr>
                        <a:t>Level </a:t>
                      </a:r>
                      <a:endParaRPr lang="en-US" dirty="0">
                        <a:latin typeface="Comic Sans MS"/>
                        <a:cs typeface="Comic Sans MS"/>
                      </a:endParaRPr>
                    </a:p>
                  </a:txBody>
                  <a:tcPr/>
                </a:tc>
                <a:tc>
                  <a:txBody>
                    <a:bodyPr/>
                    <a:lstStyle/>
                    <a:p>
                      <a:pPr algn="ctr"/>
                      <a:r>
                        <a:rPr lang="en-US" dirty="0" smtClean="0">
                          <a:latin typeface="Comic Sans MS"/>
                          <a:cs typeface="Comic Sans MS"/>
                        </a:rPr>
                        <a:t>Descriptor</a:t>
                      </a:r>
                      <a:endParaRPr lang="en-US" dirty="0">
                        <a:latin typeface="Comic Sans MS"/>
                        <a:cs typeface="Comic Sans MS"/>
                      </a:endParaRPr>
                    </a:p>
                  </a:txBody>
                  <a:tcPr/>
                </a:tc>
              </a:tr>
              <a:tr h="370840">
                <a:tc>
                  <a:txBody>
                    <a:bodyPr/>
                    <a:lstStyle/>
                    <a:p>
                      <a:r>
                        <a:rPr lang="en-US" sz="1200" dirty="0" smtClean="0">
                          <a:latin typeface="Comic Sans MS"/>
                          <a:cs typeface="Comic Sans MS"/>
                        </a:rPr>
                        <a:t>Level 4</a:t>
                      </a:r>
                    </a:p>
                    <a:p>
                      <a:r>
                        <a:rPr lang="en-US" sz="1200" dirty="0" smtClean="0">
                          <a:latin typeface="Comic Sans MS"/>
                          <a:cs typeface="Comic Sans MS"/>
                        </a:rPr>
                        <a:t>Perceptive,</a:t>
                      </a:r>
                      <a:r>
                        <a:rPr lang="en-US" sz="1200" baseline="0" dirty="0" smtClean="0">
                          <a:latin typeface="Comic Sans MS"/>
                          <a:cs typeface="Comic Sans MS"/>
                        </a:rPr>
                        <a:t> </a:t>
                      </a:r>
                    </a:p>
                    <a:p>
                      <a:r>
                        <a:rPr lang="en-US" sz="1200" baseline="0" dirty="0" smtClean="0">
                          <a:latin typeface="Comic Sans MS"/>
                          <a:cs typeface="Comic Sans MS"/>
                        </a:rPr>
                        <a:t>d</a:t>
                      </a:r>
                      <a:r>
                        <a:rPr lang="en-US" sz="1200" dirty="0" smtClean="0">
                          <a:latin typeface="Comic Sans MS"/>
                          <a:cs typeface="Comic Sans MS"/>
                        </a:rPr>
                        <a:t>etailed</a:t>
                      </a:r>
                    </a:p>
                    <a:p>
                      <a:r>
                        <a:rPr lang="en-US" sz="1200" dirty="0" smtClean="0">
                          <a:latin typeface="Comic Sans MS"/>
                          <a:cs typeface="Comic Sans MS"/>
                        </a:rPr>
                        <a:t>analysis</a:t>
                      </a:r>
                    </a:p>
                    <a:p>
                      <a:r>
                        <a:rPr lang="en-US" sz="1200" dirty="0" smtClean="0">
                          <a:latin typeface="Comic Sans MS"/>
                          <a:cs typeface="Comic Sans MS"/>
                        </a:rPr>
                        <a:t>7-8 marks</a:t>
                      </a:r>
                    </a:p>
                    <a:p>
                      <a:endParaRPr lang="en-US" sz="1200" dirty="0">
                        <a:latin typeface="Comic Sans MS"/>
                        <a:cs typeface="Comic Sans MS"/>
                      </a:endParaRPr>
                    </a:p>
                  </a:txBody>
                  <a:tcPr/>
                </a:tc>
                <a:tc>
                  <a:txBody>
                    <a:bodyPr/>
                    <a:lstStyle/>
                    <a:p>
                      <a:r>
                        <a:rPr lang="en-US" sz="1200" dirty="0" smtClean="0">
                          <a:latin typeface="Comic Sans MS"/>
                          <a:cs typeface="Comic Sans MS"/>
                        </a:rPr>
                        <a:t>Shows detailed and</a:t>
                      </a:r>
                      <a:r>
                        <a:rPr lang="en-US" sz="1200" baseline="0" dirty="0" smtClean="0">
                          <a:latin typeface="Comic Sans MS"/>
                          <a:cs typeface="Comic Sans MS"/>
                        </a:rPr>
                        <a:t> </a:t>
                      </a:r>
                      <a:r>
                        <a:rPr lang="en-US" sz="1200" dirty="0" smtClean="0">
                          <a:latin typeface="Comic Sans MS"/>
                          <a:cs typeface="Comic Sans MS"/>
                        </a:rPr>
                        <a:t>perceptive understanding</a:t>
                      </a:r>
                    </a:p>
                    <a:p>
                      <a:r>
                        <a:rPr lang="en-US" sz="1200" dirty="0" smtClean="0">
                          <a:latin typeface="Comic Sans MS"/>
                          <a:cs typeface="Comic Sans MS"/>
                        </a:rPr>
                        <a:t>of structural features:</a:t>
                      </a:r>
                    </a:p>
                    <a:p>
                      <a:r>
                        <a:rPr lang="en-US" sz="1200" dirty="0" smtClean="0">
                          <a:latin typeface="Comic Sans MS"/>
                          <a:cs typeface="Comic Sans MS"/>
                        </a:rPr>
                        <a:t>• Analyses the effects of</a:t>
                      </a:r>
                      <a:r>
                        <a:rPr lang="en-US" sz="1200" baseline="0" dirty="0" smtClean="0">
                          <a:latin typeface="Comic Sans MS"/>
                          <a:cs typeface="Comic Sans MS"/>
                        </a:rPr>
                        <a:t> </a:t>
                      </a:r>
                      <a:r>
                        <a:rPr lang="en-US" sz="1200" dirty="0" smtClean="0">
                          <a:latin typeface="Comic Sans MS"/>
                          <a:cs typeface="Comic Sans MS"/>
                        </a:rPr>
                        <a:t>the writer’s choice of</a:t>
                      </a:r>
                    </a:p>
                    <a:p>
                      <a:r>
                        <a:rPr lang="en-US" sz="1200" dirty="0" smtClean="0">
                          <a:latin typeface="Comic Sans MS"/>
                          <a:cs typeface="Comic Sans MS"/>
                        </a:rPr>
                        <a:t>structural features</a:t>
                      </a:r>
                    </a:p>
                    <a:p>
                      <a:r>
                        <a:rPr lang="en-US" sz="1200" dirty="0" smtClean="0">
                          <a:latin typeface="Comic Sans MS"/>
                          <a:cs typeface="Comic Sans MS"/>
                        </a:rPr>
                        <a:t>• Selects a judicious</a:t>
                      </a:r>
                      <a:r>
                        <a:rPr lang="en-US" sz="1200" baseline="0" dirty="0" smtClean="0">
                          <a:latin typeface="Comic Sans MS"/>
                          <a:cs typeface="Comic Sans MS"/>
                        </a:rPr>
                        <a:t> </a:t>
                      </a:r>
                      <a:r>
                        <a:rPr lang="en-US" sz="1200" dirty="0" smtClean="0">
                          <a:latin typeface="Comic Sans MS"/>
                          <a:cs typeface="Comic Sans MS"/>
                        </a:rPr>
                        <a:t>range of examples</a:t>
                      </a:r>
                    </a:p>
                    <a:p>
                      <a:r>
                        <a:rPr lang="en-US" sz="1200" dirty="0" smtClean="0">
                          <a:latin typeface="Comic Sans MS"/>
                          <a:cs typeface="Comic Sans MS"/>
                        </a:rPr>
                        <a:t>• Makes sophisticated</a:t>
                      </a:r>
                      <a:r>
                        <a:rPr lang="en-US" sz="1200" baseline="0" dirty="0" smtClean="0">
                          <a:latin typeface="Comic Sans MS"/>
                          <a:cs typeface="Comic Sans MS"/>
                        </a:rPr>
                        <a:t> </a:t>
                      </a:r>
                      <a:r>
                        <a:rPr lang="en-US" sz="1200" dirty="0" smtClean="0">
                          <a:latin typeface="Comic Sans MS"/>
                          <a:cs typeface="Comic Sans MS"/>
                        </a:rPr>
                        <a:t>and accurate use of</a:t>
                      </a:r>
                    </a:p>
                    <a:p>
                      <a:r>
                        <a:rPr lang="en-US" sz="1200" dirty="0" smtClean="0">
                          <a:latin typeface="Comic Sans MS"/>
                          <a:cs typeface="Comic Sans MS"/>
                        </a:rPr>
                        <a:t>subject terminology</a:t>
                      </a:r>
                    </a:p>
                    <a:p>
                      <a:endParaRPr lang="en-US" sz="1200" dirty="0">
                        <a:latin typeface="Comic Sans MS"/>
                        <a:cs typeface="Comic Sans MS"/>
                      </a:endParaRPr>
                    </a:p>
                  </a:txBody>
                  <a:tcPr/>
                </a:tc>
              </a:tr>
              <a:tr h="1136534">
                <a:tc>
                  <a:txBody>
                    <a:bodyPr/>
                    <a:lstStyle/>
                    <a:p>
                      <a:r>
                        <a:rPr lang="en-US" sz="1200" dirty="0" smtClean="0">
                          <a:latin typeface="Comic Sans MS"/>
                          <a:cs typeface="Comic Sans MS"/>
                        </a:rPr>
                        <a:t>Level</a:t>
                      </a:r>
                      <a:r>
                        <a:rPr lang="en-US" sz="1200" baseline="0" dirty="0" smtClean="0">
                          <a:latin typeface="Comic Sans MS"/>
                          <a:cs typeface="Comic Sans MS"/>
                        </a:rPr>
                        <a:t> 3</a:t>
                      </a:r>
                    </a:p>
                    <a:p>
                      <a:r>
                        <a:rPr lang="en-US" sz="1200" baseline="0" dirty="0" smtClean="0">
                          <a:latin typeface="Comic Sans MS"/>
                          <a:cs typeface="Comic Sans MS"/>
                        </a:rPr>
                        <a:t>Clear, </a:t>
                      </a:r>
                    </a:p>
                    <a:p>
                      <a:r>
                        <a:rPr lang="en-US" sz="1200" baseline="0" dirty="0" smtClean="0">
                          <a:latin typeface="Comic Sans MS"/>
                          <a:cs typeface="Comic Sans MS"/>
                        </a:rPr>
                        <a:t>relevant understanding </a:t>
                      </a:r>
                    </a:p>
                    <a:p>
                      <a:r>
                        <a:rPr lang="en-US" sz="1200" baseline="0" dirty="0" smtClean="0">
                          <a:latin typeface="Comic Sans MS"/>
                          <a:cs typeface="Comic Sans MS"/>
                        </a:rPr>
                        <a:t>5-6 marks </a:t>
                      </a:r>
                    </a:p>
                    <a:p>
                      <a:endParaRPr lang="en-US" sz="1400" dirty="0">
                        <a:latin typeface="Comic Sans MS"/>
                        <a:cs typeface="Comic Sans MS"/>
                      </a:endParaRPr>
                    </a:p>
                  </a:txBody>
                  <a:tcPr/>
                </a:tc>
                <a:tc>
                  <a:txBody>
                    <a:bodyPr/>
                    <a:lstStyle/>
                    <a:p>
                      <a:r>
                        <a:rPr lang="en-US" sz="1400" dirty="0" smtClean="0">
                          <a:latin typeface="Comic Sans MS"/>
                          <a:cs typeface="Comic Sans MS"/>
                        </a:rPr>
                        <a:t>Shows clear</a:t>
                      </a:r>
                      <a:r>
                        <a:rPr lang="en-US" sz="1400" baseline="0" dirty="0" smtClean="0">
                          <a:latin typeface="Comic Sans MS"/>
                          <a:cs typeface="Comic Sans MS"/>
                        </a:rPr>
                        <a:t> </a:t>
                      </a:r>
                      <a:r>
                        <a:rPr lang="en-US" sz="1400" dirty="0" smtClean="0">
                          <a:latin typeface="Comic Sans MS"/>
                          <a:cs typeface="Comic Sans MS"/>
                        </a:rPr>
                        <a:t>understanding of</a:t>
                      </a:r>
                      <a:r>
                        <a:rPr lang="en-US" sz="1400" baseline="0" dirty="0" smtClean="0">
                          <a:latin typeface="Comic Sans MS"/>
                          <a:cs typeface="Comic Sans MS"/>
                        </a:rPr>
                        <a:t> </a:t>
                      </a:r>
                      <a:r>
                        <a:rPr lang="en-US" sz="1400" dirty="0" smtClean="0">
                          <a:latin typeface="Comic Sans MS"/>
                          <a:cs typeface="Comic Sans MS"/>
                        </a:rPr>
                        <a:t>structural features:</a:t>
                      </a:r>
                    </a:p>
                    <a:p>
                      <a:r>
                        <a:rPr lang="en-US" sz="1400" dirty="0" smtClean="0">
                          <a:latin typeface="Comic Sans MS"/>
                          <a:cs typeface="Comic Sans MS"/>
                        </a:rPr>
                        <a:t>• Explains clearly the</a:t>
                      </a:r>
                      <a:r>
                        <a:rPr lang="en-US" sz="1400" baseline="0" dirty="0" smtClean="0">
                          <a:latin typeface="Comic Sans MS"/>
                          <a:cs typeface="Comic Sans MS"/>
                        </a:rPr>
                        <a:t> </a:t>
                      </a:r>
                      <a:r>
                        <a:rPr lang="en-US" sz="1400" dirty="0" smtClean="0">
                          <a:latin typeface="Comic Sans MS"/>
                          <a:cs typeface="Comic Sans MS"/>
                        </a:rPr>
                        <a:t>effects of the writer’s</a:t>
                      </a:r>
                    </a:p>
                    <a:p>
                      <a:r>
                        <a:rPr lang="en-US" sz="1400" dirty="0" smtClean="0">
                          <a:latin typeface="Comic Sans MS"/>
                          <a:cs typeface="Comic Sans MS"/>
                        </a:rPr>
                        <a:t>choice of structural features</a:t>
                      </a:r>
                    </a:p>
                    <a:p>
                      <a:r>
                        <a:rPr lang="en-US" sz="1400" dirty="0" smtClean="0">
                          <a:latin typeface="Comic Sans MS"/>
                          <a:cs typeface="Comic Sans MS"/>
                        </a:rPr>
                        <a:t>• Selects a range of</a:t>
                      </a:r>
                      <a:r>
                        <a:rPr lang="en-US" sz="1400" baseline="0" dirty="0" smtClean="0">
                          <a:latin typeface="Comic Sans MS"/>
                          <a:cs typeface="Comic Sans MS"/>
                        </a:rPr>
                        <a:t> </a:t>
                      </a:r>
                      <a:r>
                        <a:rPr lang="en-US" sz="1400" dirty="0" smtClean="0">
                          <a:latin typeface="Comic Sans MS"/>
                          <a:cs typeface="Comic Sans MS"/>
                        </a:rPr>
                        <a:t>relevant examples</a:t>
                      </a:r>
                    </a:p>
                    <a:p>
                      <a:r>
                        <a:rPr lang="en-US" sz="1400" dirty="0" smtClean="0">
                          <a:latin typeface="Comic Sans MS"/>
                          <a:cs typeface="Comic Sans MS"/>
                        </a:rPr>
                        <a:t>• Makes clear and</a:t>
                      </a:r>
                      <a:r>
                        <a:rPr lang="en-US" sz="1400" baseline="0" dirty="0" smtClean="0">
                          <a:latin typeface="Comic Sans MS"/>
                          <a:cs typeface="Comic Sans MS"/>
                        </a:rPr>
                        <a:t> </a:t>
                      </a:r>
                      <a:r>
                        <a:rPr lang="en-US" sz="1400" dirty="0" smtClean="0">
                          <a:latin typeface="Comic Sans MS"/>
                          <a:cs typeface="Comic Sans MS"/>
                        </a:rPr>
                        <a:t>accurate use of</a:t>
                      </a:r>
                      <a:r>
                        <a:rPr lang="en-US" sz="1400" baseline="0" dirty="0" smtClean="0">
                          <a:latin typeface="Comic Sans MS"/>
                          <a:cs typeface="Comic Sans MS"/>
                        </a:rPr>
                        <a:t> </a:t>
                      </a:r>
                      <a:r>
                        <a:rPr lang="en-US" sz="1400" dirty="0" smtClean="0">
                          <a:latin typeface="Comic Sans MS"/>
                          <a:cs typeface="Comic Sans MS"/>
                        </a:rPr>
                        <a:t>subject terminology</a:t>
                      </a:r>
                    </a:p>
                  </a:txBody>
                  <a:tcPr/>
                </a:tc>
              </a:tr>
              <a:tr h="370840">
                <a:tc>
                  <a:txBody>
                    <a:bodyPr/>
                    <a:lstStyle/>
                    <a:p>
                      <a:r>
                        <a:rPr lang="en-US" sz="1200" dirty="0" smtClean="0">
                          <a:latin typeface="Comic Sans MS"/>
                          <a:cs typeface="Comic Sans MS"/>
                        </a:rPr>
                        <a:t>Some,</a:t>
                      </a:r>
                    </a:p>
                    <a:p>
                      <a:r>
                        <a:rPr lang="en-US" sz="1200" dirty="0" smtClean="0">
                          <a:latin typeface="Comic Sans MS"/>
                          <a:cs typeface="Comic Sans MS"/>
                        </a:rPr>
                        <a:t>understanding</a:t>
                      </a:r>
                    </a:p>
                    <a:p>
                      <a:r>
                        <a:rPr lang="en-US" sz="1200" dirty="0" smtClean="0">
                          <a:latin typeface="Comic Sans MS"/>
                          <a:cs typeface="Comic Sans MS"/>
                        </a:rPr>
                        <a:t>and comment</a:t>
                      </a:r>
                    </a:p>
                    <a:p>
                      <a:r>
                        <a:rPr lang="en-US" sz="1200" dirty="0" smtClean="0">
                          <a:latin typeface="Comic Sans MS"/>
                          <a:cs typeface="Comic Sans MS"/>
                        </a:rPr>
                        <a:t>3-4 marks</a:t>
                      </a:r>
                    </a:p>
                    <a:p>
                      <a:endParaRPr lang="en-US" sz="1400" dirty="0">
                        <a:latin typeface="Comic Sans MS"/>
                        <a:cs typeface="Comic Sans MS"/>
                      </a:endParaRPr>
                    </a:p>
                  </a:txBody>
                  <a:tcPr/>
                </a:tc>
                <a:tc>
                  <a:txBody>
                    <a:bodyPr/>
                    <a:lstStyle/>
                    <a:p>
                      <a:r>
                        <a:rPr lang="en-US" sz="1400" dirty="0" smtClean="0">
                          <a:latin typeface="Comic Sans MS"/>
                          <a:cs typeface="Comic Sans MS"/>
                        </a:rPr>
                        <a:t>Shows some</a:t>
                      </a:r>
                      <a:r>
                        <a:rPr lang="en-US" sz="1400" baseline="0" dirty="0" smtClean="0">
                          <a:latin typeface="Comic Sans MS"/>
                          <a:cs typeface="Comic Sans MS"/>
                        </a:rPr>
                        <a:t> </a:t>
                      </a:r>
                      <a:r>
                        <a:rPr lang="en-US" sz="1400" dirty="0" smtClean="0">
                          <a:latin typeface="Comic Sans MS"/>
                          <a:cs typeface="Comic Sans MS"/>
                        </a:rPr>
                        <a:t>understanding of</a:t>
                      </a:r>
                    </a:p>
                    <a:p>
                      <a:r>
                        <a:rPr lang="en-US" sz="1400" dirty="0" smtClean="0">
                          <a:latin typeface="Comic Sans MS"/>
                          <a:cs typeface="Comic Sans MS"/>
                        </a:rPr>
                        <a:t>structural features:</a:t>
                      </a:r>
                    </a:p>
                    <a:p>
                      <a:r>
                        <a:rPr lang="en-US" sz="1400" dirty="0" smtClean="0">
                          <a:latin typeface="Comic Sans MS"/>
                          <a:cs typeface="Comic Sans MS"/>
                        </a:rPr>
                        <a:t>• Attempts to comment</a:t>
                      </a:r>
                      <a:r>
                        <a:rPr lang="en-US" sz="1400" baseline="0" dirty="0" smtClean="0">
                          <a:latin typeface="Comic Sans MS"/>
                          <a:cs typeface="Comic Sans MS"/>
                        </a:rPr>
                        <a:t> </a:t>
                      </a:r>
                      <a:r>
                        <a:rPr lang="en-US" sz="1400" dirty="0" smtClean="0">
                          <a:latin typeface="Comic Sans MS"/>
                          <a:cs typeface="Comic Sans MS"/>
                        </a:rPr>
                        <a:t>on the effect of</a:t>
                      </a:r>
                      <a:r>
                        <a:rPr lang="en-US" sz="1400" baseline="0" dirty="0" smtClean="0">
                          <a:latin typeface="Comic Sans MS"/>
                          <a:cs typeface="Comic Sans MS"/>
                        </a:rPr>
                        <a:t> </a:t>
                      </a:r>
                      <a:r>
                        <a:rPr lang="en-US" sz="1400" dirty="0" smtClean="0">
                          <a:latin typeface="Comic Sans MS"/>
                          <a:cs typeface="Comic Sans MS"/>
                        </a:rPr>
                        <a:t>structural features</a:t>
                      </a:r>
                    </a:p>
                    <a:p>
                      <a:r>
                        <a:rPr lang="en-US" sz="1400" dirty="0" smtClean="0">
                          <a:latin typeface="Comic Sans MS"/>
                          <a:cs typeface="Comic Sans MS"/>
                        </a:rPr>
                        <a:t>• Selects some</a:t>
                      </a:r>
                      <a:r>
                        <a:rPr lang="en-US" sz="1400" baseline="0" dirty="0" smtClean="0">
                          <a:latin typeface="Comic Sans MS"/>
                          <a:cs typeface="Comic Sans MS"/>
                        </a:rPr>
                        <a:t> </a:t>
                      </a:r>
                      <a:r>
                        <a:rPr lang="en-US" sz="1400" dirty="0" smtClean="0">
                          <a:latin typeface="Comic Sans MS"/>
                          <a:cs typeface="Comic Sans MS"/>
                        </a:rPr>
                        <a:t>appropriate examples</a:t>
                      </a:r>
                    </a:p>
                    <a:p>
                      <a:r>
                        <a:rPr lang="en-US" sz="1400" dirty="0" smtClean="0">
                          <a:latin typeface="Comic Sans MS"/>
                          <a:cs typeface="Comic Sans MS"/>
                        </a:rPr>
                        <a:t>• Makes some use of</a:t>
                      </a:r>
                      <a:r>
                        <a:rPr lang="en-US" sz="1400" baseline="0" dirty="0" smtClean="0">
                          <a:latin typeface="Comic Sans MS"/>
                          <a:cs typeface="Comic Sans MS"/>
                        </a:rPr>
                        <a:t> </a:t>
                      </a:r>
                      <a:r>
                        <a:rPr lang="en-US" sz="1400" dirty="0" smtClean="0">
                          <a:latin typeface="Comic Sans MS"/>
                          <a:cs typeface="Comic Sans MS"/>
                        </a:rPr>
                        <a:t>subject terminology,</a:t>
                      </a:r>
                      <a:r>
                        <a:rPr lang="en-US" sz="1400" baseline="0" dirty="0" smtClean="0">
                          <a:latin typeface="Comic Sans MS"/>
                          <a:cs typeface="Comic Sans MS"/>
                        </a:rPr>
                        <a:t> </a:t>
                      </a:r>
                      <a:r>
                        <a:rPr lang="en-US" sz="1400" dirty="0" smtClean="0">
                          <a:latin typeface="Comic Sans MS"/>
                          <a:cs typeface="Comic Sans MS"/>
                        </a:rPr>
                        <a:t>mainly appropriately</a:t>
                      </a:r>
                    </a:p>
                  </a:txBody>
                  <a:tcPr/>
                </a:tc>
              </a:tr>
              <a:tr h="370840">
                <a:tc>
                  <a:txBody>
                    <a:bodyPr/>
                    <a:lstStyle/>
                    <a:p>
                      <a:r>
                        <a:rPr lang="en-US" sz="1400" dirty="0" smtClean="0">
                          <a:latin typeface="Comic Sans MS"/>
                          <a:cs typeface="Comic Sans MS"/>
                        </a:rPr>
                        <a:t>Level 1</a:t>
                      </a:r>
                    </a:p>
                    <a:p>
                      <a:r>
                        <a:rPr lang="en-US" sz="1400" dirty="0" smtClean="0">
                          <a:latin typeface="Comic Sans MS"/>
                          <a:cs typeface="Comic Sans MS"/>
                        </a:rPr>
                        <a:t>Simple,</a:t>
                      </a:r>
                    </a:p>
                    <a:p>
                      <a:r>
                        <a:rPr lang="en-US" sz="1400" dirty="0" smtClean="0">
                          <a:latin typeface="Comic Sans MS"/>
                          <a:cs typeface="Comic Sans MS"/>
                        </a:rPr>
                        <a:t>limited</a:t>
                      </a:r>
                    </a:p>
                    <a:p>
                      <a:r>
                        <a:rPr lang="en-US" sz="1400" dirty="0" smtClean="0">
                          <a:latin typeface="Comic Sans MS"/>
                          <a:cs typeface="Comic Sans MS"/>
                        </a:rPr>
                        <a:t>comment</a:t>
                      </a:r>
                    </a:p>
                    <a:p>
                      <a:r>
                        <a:rPr lang="en-US" sz="1400" dirty="0" smtClean="0">
                          <a:latin typeface="Comic Sans MS"/>
                          <a:cs typeface="Comic Sans MS"/>
                        </a:rPr>
                        <a:t>1-2 marks</a:t>
                      </a:r>
                    </a:p>
                    <a:p>
                      <a:endParaRPr lang="en-US" sz="1400" dirty="0">
                        <a:latin typeface="Comic Sans MS"/>
                        <a:cs typeface="Comic Sans MS"/>
                      </a:endParaRPr>
                    </a:p>
                  </a:txBody>
                  <a:tcPr/>
                </a:tc>
                <a:tc>
                  <a:txBody>
                    <a:bodyPr/>
                    <a:lstStyle/>
                    <a:p>
                      <a:r>
                        <a:rPr lang="en-US" sz="1400" dirty="0" smtClean="0">
                          <a:latin typeface="Comic Sans MS"/>
                          <a:cs typeface="Comic Sans MS"/>
                        </a:rPr>
                        <a:t>Shows simple awareness</a:t>
                      </a:r>
                      <a:r>
                        <a:rPr lang="en-US" sz="1400" baseline="0" dirty="0" smtClean="0">
                          <a:latin typeface="Comic Sans MS"/>
                          <a:cs typeface="Comic Sans MS"/>
                        </a:rPr>
                        <a:t> </a:t>
                      </a:r>
                      <a:r>
                        <a:rPr lang="en-US" sz="1400" dirty="0" smtClean="0">
                          <a:latin typeface="Comic Sans MS"/>
                          <a:cs typeface="Comic Sans MS"/>
                        </a:rPr>
                        <a:t>of structural features:</a:t>
                      </a:r>
                    </a:p>
                    <a:p>
                      <a:r>
                        <a:rPr lang="en-US" sz="1400" dirty="0" smtClean="0">
                          <a:latin typeface="Comic Sans MS"/>
                          <a:cs typeface="Comic Sans MS"/>
                        </a:rPr>
                        <a:t>• Offers simple</a:t>
                      </a:r>
                      <a:r>
                        <a:rPr lang="en-US" sz="1400" baseline="0" dirty="0" smtClean="0">
                          <a:latin typeface="Comic Sans MS"/>
                          <a:cs typeface="Comic Sans MS"/>
                        </a:rPr>
                        <a:t> </a:t>
                      </a:r>
                      <a:r>
                        <a:rPr lang="en-US" sz="1400" dirty="0" smtClean="0">
                          <a:latin typeface="Comic Sans MS"/>
                          <a:cs typeface="Comic Sans MS"/>
                        </a:rPr>
                        <a:t>comment on the effect</a:t>
                      </a:r>
                    </a:p>
                    <a:p>
                      <a:r>
                        <a:rPr lang="en-US" sz="1400" dirty="0" smtClean="0">
                          <a:latin typeface="Comic Sans MS"/>
                          <a:cs typeface="Comic Sans MS"/>
                        </a:rPr>
                        <a:t>of structural features</a:t>
                      </a:r>
                    </a:p>
                    <a:p>
                      <a:r>
                        <a:rPr lang="en-US" sz="1400" dirty="0" smtClean="0">
                          <a:latin typeface="Comic Sans MS"/>
                          <a:cs typeface="Comic Sans MS"/>
                        </a:rPr>
                        <a:t>• Selects simple</a:t>
                      </a:r>
                      <a:r>
                        <a:rPr lang="en-US" sz="1400" baseline="0" dirty="0" smtClean="0">
                          <a:latin typeface="Comic Sans MS"/>
                          <a:cs typeface="Comic Sans MS"/>
                        </a:rPr>
                        <a:t> </a:t>
                      </a:r>
                      <a:r>
                        <a:rPr lang="en-US" sz="1400" dirty="0" smtClean="0">
                          <a:latin typeface="Comic Sans MS"/>
                          <a:cs typeface="Comic Sans MS"/>
                        </a:rPr>
                        <a:t>references or</a:t>
                      </a:r>
                      <a:r>
                        <a:rPr lang="en-US" sz="1400" baseline="0" dirty="0" smtClean="0">
                          <a:latin typeface="Comic Sans MS"/>
                          <a:cs typeface="Comic Sans MS"/>
                        </a:rPr>
                        <a:t> </a:t>
                      </a:r>
                      <a:r>
                        <a:rPr lang="en-US" sz="1400" dirty="0" smtClean="0">
                          <a:latin typeface="Comic Sans MS"/>
                          <a:cs typeface="Comic Sans MS"/>
                        </a:rPr>
                        <a:t>examples</a:t>
                      </a:r>
                    </a:p>
                    <a:p>
                      <a:r>
                        <a:rPr lang="en-US" sz="1400" dirty="0" smtClean="0">
                          <a:latin typeface="Comic Sans MS"/>
                          <a:cs typeface="Comic Sans MS"/>
                        </a:rPr>
                        <a:t>• Makes simple use of</a:t>
                      </a:r>
                      <a:r>
                        <a:rPr lang="en-US" sz="1400" baseline="0" dirty="0" smtClean="0">
                          <a:latin typeface="Comic Sans MS"/>
                          <a:cs typeface="Comic Sans MS"/>
                        </a:rPr>
                        <a:t> </a:t>
                      </a:r>
                      <a:r>
                        <a:rPr lang="en-US" sz="1400" dirty="0" smtClean="0">
                          <a:latin typeface="Comic Sans MS"/>
                          <a:cs typeface="Comic Sans MS"/>
                        </a:rPr>
                        <a:t>subject terminology,</a:t>
                      </a:r>
                    </a:p>
                    <a:p>
                      <a:r>
                        <a:rPr lang="en-US" sz="1400" dirty="0" smtClean="0">
                          <a:latin typeface="Comic Sans MS"/>
                          <a:cs typeface="Comic Sans MS"/>
                        </a:rPr>
                        <a:t>not always</a:t>
                      </a:r>
                      <a:r>
                        <a:rPr lang="en-US" sz="1400" baseline="0" dirty="0" smtClean="0">
                          <a:latin typeface="Comic Sans MS"/>
                          <a:cs typeface="Comic Sans MS"/>
                        </a:rPr>
                        <a:t> </a:t>
                      </a:r>
                      <a:r>
                        <a:rPr lang="en-US" sz="1400" dirty="0" smtClean="0">
                          <a:latin typeface="Comic Sans MS"/>
                          <a:cs typeface="Comic Sans MS"/>
                        </a:rPr>
                        <a:t>appropriately</a:t>
                      </a:r>
                    </a:p>
                  </a:txBody>
                  <a:tcPr/>
                </a:tc>
              </a:tr>
            </a:tbl>
          </a:graphicData>
        </a:graphic>
      </p:graphicFrame>
    </p:spTree>
    <p:extLst>
      <p:ext uri="{BB962C8B-B14F-4D97-AF65-F5344CB8AC3E}">
        <p14:creationId xmlns:p14="http://schemas.microsoft.com/office/powerpoint/2010/main" val="28445102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twitter lo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0325" y="1919244"/>
            <a:ext cx="2424453" cy="197191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youtube logo transparent background">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1692997"/>
            <a:ext cx="3429000" cy="242441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https://lh3.googleusercontent.com/IRJSjafdwITom_yvp0pB7KQT_1XkswrceOURK6jU36ODu6sOGMBe-Er2q1rB6jV__D6ffwCw=w176-h176-n-o-rw"/>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rotWithShape="1">
          <a:blip r:embed="rId6"/>
          <a:srcRect l="19820" t="19925" r="12563" b="59435"/>
          <a:stretch/>
        </p:blipFill>
        <p:spPr>
          <a:xfrm>
            <a:off x="972185" y="0"/>
            <a:ext cx="7394575" cy="1692997"/>
          </a:xfrm>
          <a:prstGeom prst="rect">
            <a:avLst/>
          </a:prstGeom>
        </p:spPr>
      </p:pic>
      <p:sp>
        <p:nvSpPr>
          <p:cNvPr id="7" name="TextBox 6"/>
          <p:cNvSpPr txBox="1"/>
          <p:nvPr/>
        </p:nvSpPr>
        <p:spPr>
          <a:xfrm>
            <a:off x="972185" y="5748548"/>
            <a:ext cx="7394575"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2800" dirty="0" smtClean="0">
                <a:latin typeface="Comic Sans MS" panose="030F0702030302020204" pitchFamily="66" charset="0"/>
              </a:rPr>
              <a:t>Join my channel for revision videos, support and advice for students. </a:t>
            </a:r>
            <a:endParaRPr lang="en-GB" sz="2800" dirty="0">
              <a:latin typeface="Comic Sans MS" panose="030F0702030302020204" pitchFamily="66" charset="0"/>
            </a:endParaRPr>
          </a:p>
        </p:txBody>
      </p:sp>
      <p:pic>
        <p:nvPicPr>
          <p:cNvPr id="2" name="Picture 1">
            <a:hlinkClick r:id="rId7"/>
          </p:cNvPr>
          <p:cNvPicPr>
            <a:picLocks noChangeAspect="1"/>
          </p:cNvPicPr>
          <p:nvPr/>
        </p:nvPicPr>
        <p:blipFill>
          <a:blip r:embed="rId8"/>
          <a:stretch>
            <a:fillRect/>
          </a:stretch>
        </p:blipFill>
        <p:spPr>
          <a:xfrm>
            <a:off x="3264919" y="3190848"/>
            <a:ext cx="2441575" cy="2441575"/>
          </a:xfrm>
          <a:prstGeom prst="rect">
            <a:avLst/>
          </a:prstGeom>
        </p:spPr>
      </p:pic>
    </p:spTree>
    <p:extLst>
      <p:ext uri="{BB962C8B-B14F-4D97-AF65-F5344CB8AC3E}">
        <p14:creationId xmlns:p14="http://schemas.microsoft.com/office/powerpoint/2010/main" val="344957751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81049"/>
          </a:xfrm>
          <a:ln>
            <a:solidFill>
              <a:srgbClr val="000000"/>
            </a:solidFill>
          </a:ln>
        </p:spPr>
        <p:txBody>
          <a:bodyPr>
            <a:normAutofit fontScale="90000"/>
          </a:bodyPr>
          <a:lstStyle/>
          <a:p>
            <a:r>
              <a:rPr lang="en-US" dirty="0" smtClean="0">
                <a:latin typeface="Comic Sans MS"/>
                <a:cs typeface="Comic Sans MS"/>
              </a:rPr>
              <a:t>Question 3</a:t>
            </a:r>
            <a:endParaRPr lang="en-US" dirty="0">
              <a:latin typeface="Comic Sans MS"/>
              <a:cs typeface="Comic Sans MS"/>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latin typeface="Comic Sans MS"/>
                <a:cs typeface="Comic Sans MS"/>
              </a:rPr>
              <a:t>You now need to think about the whole of the source. This text is from the middle of the novella. How has the writer structured the text to interest you as a reader? </a:t>
            </a:r>
          </a:p>
          <a:p>
            <a:pPr marL="0" indent="0">
              <a:buNone/>
            </a:pPr>
            <a:endParaRPr lang="en-US" dirty="0">
              <a:latin typeface="Comic Sans MS"/>
              <a:cs typeface="Comic Sans MS"/>
            </a:endParaRPr>
          </a:p>
          <a:p>
            <a:pPr marL="0" indent="0">
              <a:buNone/>
            </a:pPr>
            <a:r>
              <a:rPr lang="en-US" dirty="0" smtClean="0">
                <a:latin typeface="Comic Sans MS"/>
                <a:cs typeface="Comic Sans MS"/>
              </a:rPr>
              <a:t>You could write about:</a:t>
            </a:r>
          </a:p>
          <a:p>
            <a:r>
              <a:rPr lang="en-US" dirty="0">
                <a:latin typeface="Comic Sans MS"/>
                <a:cs typeface="Comic Sans MS"/>
              </a:rPr>
              <a:t>w</a:t>
            </a:r>
            <a:r>
              <a:rPr lang="en-US" dirty="0" smtClean="0">
                <a:latin typeface="Comic Sans MS"/>
                <a:cs typeface="Comic Sans MS"/>
              </a:rPr>
              <a:t>hat the writer focuses your attention on at the beginning </a:t>
            </a:r>
          </a:p>
          <a:p>
            <a:r>
              <a:rPr lang="en-US" dirty="0" smtClean="0">
                <a:latin typeface="Comic Sans MS"/>
                <a:cs typeface="Comic Sans MS"/>
              </a:rPr>
              <a:t>how/why the writer changes this focus as the source develops </a:t>
            </a:r>
          </a:p>
          <a:p>
            <a:r>
              <a:rPr lang="en-US" dirty="0">
                <a:latin typeface="Comic Sans MS"/>
                <a:cs typeface="Comic Sans MS"/>
              </a:rPr>
              <a:t>a</a:t>
            </a:r>
            <a:r>
              <a:rPr lang="en-US" dirty="0" smtClean="0">
                <a:latin typeface="Comic Sans MS"/>
                <a:cs typeface="Comic Sans MS"/>
              </a:rPr>
              <a:t>ny other structural features that interest you.</a:t>
            </a:r>
          </a:p>
          <a:p>
            <a:pPr marL="0" indent="0" algn="r">
              <a:buNone/>
            </a:pPr>
            <a:r>
              <a:rPr lang="en-US" dirty="0" smtClean="0">
                <a:latin typeface="Comic Sans MS"/>
                <a:cs typeface="Comic Sans MS"/>
              </a:rPr>
              <a:t>8 marks </a:t>
            </a:r>
            <a:endParaRPr lang="en-US" dirty="0">
              <a:latin typeface="Comic Sans MS"/>
              <a:cs typeface="Comic Sans MS"/>
            </a:endParaRPr>
          </a:p>
        </p:txBody>
      </p:sp>
      <p:sp>
        <p:nvSpPr>
          <p:cNvPr id="4" name="Oval 3"/>
          <p:cNvSpPr/>
          <p:nvPr/>
        </p:nvSpPr>
        <p:spPr>
          <a:xfrm>
            <a:off x="5268251" y="1600200"/>
            <a:ext cx="1181899"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2138995" y="2203600"/>
            <a:ext cx="1733610"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3306802" y="3638825"/>
            <a:ext cx="1359445"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806215" y="3953196"/>
            <a:ext cx="1545009"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806215" y="4390119"/>
            <a:ext cx="1444422" cy="33952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872605" y="4331943"/>
            <a:ext cx="2841587"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447459" y="5022057"/>
            <a:ext cx="3971673"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366147" y="2532240"/>
            <a:ext cx="1181899" cy="43692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6881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rot="16200000">
            <a:off x="-3022957" y="3022958"/>
            <a:ext cx="6858001" cy="812086"/>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rmAutofit/>
          </a:bodyPr>
          <a:lstStyle>
            <a:lvl1pPr algn="ctr" defTabSz="4572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mtClean="0">
                <a:solidFill>
                  <a:schemeClr val="tx1"/>
                </a:solidFill>
                <a:latin typeface="Comic Sans MS"/>
                <a:cs typeface="Comic Sans MS"/>
              </a:rPr>
              <a:t>Structure- Q3</a:t>
            </a:r>
            <a:endParaRPr lang="en-US" dirty="0">
              <a:solidFill>
                <a:schemeClr val="tx1"/>
              </a:solidFill>
              <a:latin typeface="Comic Sans MS"/>
              <a:cs typeface="Comic Sans MS"/>
            </a:endParaRPr>
          </a:p>
        </p:txBody>
      </p:sp>
      <p:graphicFrame>
        <p:nvGraphicFramePr>
          <p:cNvPr id="6" name="Table 5"/>
          <p:cNvGraphicFramePr>
            <a:graphicFrameLocks noGrp="1"/>
          </p:cNvGraphicFramePr>
          <p:nvPr>
            <p:extLst>
              <p:ext uri="{D42A27DB-BD31-4B8C-83A1-F6EECF244321}">
                <p14:modId xmlns:p14="http://schemas.microsoft.com/office/powerpoint/2010/main" val="2130670717"/>
              </p:ext>
            </p:extLst>
          </p:nvPr>
        </p:nvGraphicFramePr>
        <p:xfrm>
          <a:off x="1169324" y="515568"/>
          <a:ext cx="7355436" cy="2743200"/>
        </p:xfrm>
        <a:graphic>
          <a:graphicData uri="http://schemas.openxmlformats.org/drawingml/2006/table">
            <a:tbl>
              <a:tblPr firstRow="1" bandRow="1">
                <a:tableStyleId>{5940675A-B579-460E-94D1-54222C63F5DA}</a:tableStyleId>
              </a:tblPr>
              <a:tblGrid>
                <a:gridCol w="2584977"/>
                <a:gridCol w="4770459"/>
              </a:tblGrid>
              <a:tr h="455865">
                <a:tc>
                  <a:txBody>
                    <a:bodyPr/>
                    <a:lstStyle/>
                    <a:p>
                      <a:pPr algn="ctr"/>
                      <a:r>
                        <a:rPr lang="en-US" sz="2400" dirty="0" smtClean="0">
                          <a:latin typeface="Comic Sans MS"/>
                          <a:cs typeface="Comic Sans MS"/>
                        </a:rPr>
                        <a:t>Level </a:t>
                      </a:r>
                      <a:endParaRPr lang="en-US" sz="2400" dirty="0">
                        <a:latin typeface="Comic Sans MS"/>
                        <a:cs typeface="Comic Sans MS"/>
                      </a:endParaRPr>
                    </a:p>
                  </a:txBody>
                  <a:tcPr/>
                </a:tc>
                <a:tc>
                  <a:txBody>
                    <a:bodyPr/>
                    <a:lstStyle/>
                    <a:p>
                      <a:pPr algn="ctr"/>
                      <a:r>
                        <a:rPr lang="en-US" sz="2400" dirty="0" smtClean="0">
                          <a:latin typeface="Comic Sans MS"/>
                          <a:cs typeface="Comic Sans MS"/>
                        </a:rPr>
                        <a:t>Descriptor</a:t>
                      </a:r>
                      <a:endParaRPr lang="en-US" sz="2400" dirty="0">
                        <a:latin typeface="Comic Sans MS"/>
                        <a:cs typeface="Comic Sans MS"/>
                      </a:endParaRPr>
                    </a:p>
                  </a:txBody>
                  <a:tcPr/>
                </a:tc>
              </a:tr>
              <a:tr h="1769881">
                <a:tc>
                  <a:txBody>
                    <a:bodyPr/>
                    <a:lstStyle/>
                    <a:p>
                      <a:r>
                        <a:rPr lang="en-US" sz="1600" dirty="0" smtClean="0">
                          <a:latin typeface="Comic Sans MS"/>
                          <a:cs typeface="Comic Sans MS"/>
                        </a:rPr>
                        <a:t>Level 4</a:t>
                      </a:r>
                    </a:p>
                    <a:p>
                      <a:r>
                        <a:rPr lang="en-US" sz="1600" dirty="0" smtClean="0">
                          <a:latin typeface="Comic Sans MS"/>
                          <a:cs typeface="Comic Sans MS"/>
                        </a:rPr>
                        <a:t>Perceptive,</a:t>
                      </a:r>
                      <a:r>
                        <a:rPr lang="en-US" sz="1600" baseline="0" dirty="0" smtClean="0">
                          <a:latin typeface="Comic Sans MS"/>
                          <a:cs typeface="Comic Sans MS"/>
                        </a:rPr>
                        <a:t> </a:t>
                      </a:r>
                    </a:p>
                    <a:p>
                      <a:r>
                        <a:rPr lang="en-US" sz="1600" baseline="0" dirty="0" smtClean="0">
                          <a:latin typeface="Comic Sans MS"/>
                          <a:cs typeface="Comic Sans MS"/>
                        </a:rPr>
                        <a:t>d</a:t>
                      </a:r>
                      <a:r>
                        <a:rPr lang="en-US" sz="1600" dirty="0" smtClean="0">
                          <a:latin typeface="Comic Sans MS"/>
                          <a:cs typeface="Comic Sans MS"/>
                        </a:rPr>
                        <a:t>etailed</a:t>
                      </a:r>
                    </a:p>
                    <a:p>
                      <a:r>
                        <a:rPr lang="en-US" sz="1600" dirty="0" smtClean="0">
                          <a:latin typeface="Comic Sans MS"/>
                          <a:cs typeface="Comic Sans MS"/>
                        </a:rPr>
                        <a:t>analysis</a:t>
                      </a:r>
                    </a:p>
                    <a:p>
                      <a:r>
                        <a:rPr lang="en-US" sz="1600" dirty="0" smtClean="0">
                          <a:latin typeface="Comic Sans MS"/>
                          <a:cs typeface="Comic Sans MS"/>
                        </a:rPr>
                        <a:t>7-8 marks</a:t>
                      </a:r>
                    </a:p>
                    <a:p>
                      <a:endParaRPr lang="en-US" sz="1600" dirty="0">
                        <a:latin typeface="Comic Sans MS"/>
                        <a:cs typeface="Comic Sans MS"/>
                      </a:endParaRPr>
                    </a:p>
                  </a:txBody>
                  <a:tcPr/>
                </a:tc>
                <a:tc>
                  <a:txBody>
                    <a:bodyPr/>
                    <a:lstStyle/>
                    <a:p>
                      <a:r>
                        <a:rPr lang="en-US" sz="1600" dirty="0" smtClean="0">
                          <a:latin typeface="Comic Sans MS"/>
                          <a:cs typeface="Comic Sans MS"/>
                        </a:rPr>
                        <a:t>Shows detailed and</a:t>
                      </a:r>
                      <a:r>
                        <a:rPr lang="en-US" sz="1600" baseline="0" dirty="0" smtClean="0">
                          <a:latin typeface="Comic Sans MS"/>
                          <a:cs typeface="Comic Sans MS"/>
                        </a:rPr>
                        <a:t> </a:t>
                      </a:r>
                      <a:r>
                        <a:rPr lang="en-US" sz="1600" dirty="0" smtClean="0">
                          <a:latin typeface="Comic Sans MS"/>
                          <a:cs typeface="Comic Sans MS"/>
                        </a:rPr>
                        <a:t>perceptive understanding</a:t>
                      </a:r>
                    </a:p>
                    <a:p>
                      <a:r>
                        <a:rPr lang="en-US" sz="1600" dirty="0" smtClean="0">
                          <a:latin typeface="Comic Sans MS"/>
                          <a:cs typeface="Comic Sans MS"/>
                        </a:rPr>
                        <a:t>of </a:t>
                      </a:r>
                      <a:r>
                        <a:rPr lang="en-US" sz="2400" dirty="0" smtClean="0">
                          <a:latin typeface="Comic Sans MS"/>
                          <a:cs typeface="Comic Sans MS"/>
                        </a:rPr>
                        <a:t>structural</a:t>
                      </a:r>
                      <a:r>
                        <a:rPr lang="en-US" sz="1600" dirty="0" smtClean="0">
                          <a:latin typeface="Comic Sans MS"/>
                          <a:cs typeface="Comic Sans MS"/>
                        </a:rPr>
                        <a:t> features:</a:t>
                      </a:r>
                    </a:p>
                    <a:p>
                      <a:r>
                        <a:rPr lang="en-US" sz="1600" dirty="0" smtClean="0">
                          <a:latin typeface="Comic Sans MS"/>
                          <a:cs typeface="Comic Sans MS"/>
                        </a:rPr>
                        <a:t>• Analyses the effects of</a:t>
                      </a:r>
                      <a:r>
                        <a:rPr lang="en-US" sz="1600" baseline="0" dirty="0" smtClean="0">
                          <a:latin typeface="Comic Sans MS"/>
                          <a:cs typeface="Comic Sans MS"/>
                        </a:rPr>
                        <a:t> </a:t>
                      </a:r>
                      <a:r>
                        <a:rPr lang="en-US" sz="1600" dirty="0" smtClean="0">
                          <a:latin typeface="Comic Sans MS"/>
                          <a:cs typeface="Comic Sans MS"/>
                        </a:rPr>
                        <a:t>the writer’s choice of</a:t>
                      </a:r>
                    </a:p>
                    <a:p>
                      <a:r>
                        <a:rPr lang="en-US" sz="2400" dirty="0" smtClean="0">
                          <a:latin typeface="Comic Sans MS"/>
                          <a:cs typeface="Comic Sans MS"/>
                        </a:rPr>
                        <a:t>structural</a:t>
                      </a:r>
                      <a:r>
                        <a:rPr lang="en-US" sz="1600" dirty="0" smtClean="0">
                          <a:latin typeface="Comic Sans MS"/>
                          <a:cs typeface="Comic Sans MS"/>
                        </a:rPr>
                        <a:t> features</a:t>
                      </a:r>
                    </a:p>
                    <a:p>
                      <a:r>
                        <a:rPr lang="en-US" sz="1600" dirty="0" smtClean="0">
                          <a:latin typeface="Comic Sans MS"/>
                          <a:cs typeface="Comic Sans MS"/>
                        </a:rPr>
                        <a:t>• Selects a judicious</a:t>
                      </a:r>
                      <a:r>
                        <a:rPr lang="en-US" sz="1600" baseline="0" dirty="0" smtClean="0">
                          <a:latin typeface="Comic Sans MS"/>
                          <a:cs typeface="Comic Sans MS"/>
                        </a:rPr>
                        <a:t> </a:t>
                      </a:r>
                      <a:r>
                        <a:rPr lang="en-US" sz="1600" dirty="0" smtClean="0">
                          <a:latin typeface="Comic Sans MS"/>
                          <a:cs typeface="Comic Sans MS"/>
                        </a:rPr>
                        <a:t>range of examples</a:t>
                      </a:r>
                    </a:p>
                    <a:p>
                      <a:r>
                        <a:rPr lang="en-US" sz="1600" dirty="0" smtClean="0">
                          <a:latin typeface="Comic Sans MS"/>
                          <a:cs typeface="Comic Sans MS"/>
                        </a:rPr>
                        <a:t>• Makes sophisticated</a:t>
                      </a:r>
                      <a:r>
                        <a:rPr lang="en-US" sz="1600" baseline="0" dirty="0" smtClean="0">
                          <a:latin typeface="Comic Sans MS"/>
                          <a:cs typeface="Comic Sans MS"/>
                        </a:rPr>
                        <a:t> </a:t>
                      </a:r>
                      <a:r>
                        <a:rPr lang="en-US" sz="1600" dirty="0" smtClean="0">
                          <a:latin typeface="Comic Sans MS"/>
                          <a:cs typeface="Comic Sans MS"/>
                        </a:rPr>
                        <a:t>and accurate use of</a:t>
                      </a:r>
                    </a:p>
                    <a:p>
                      <a:r>
                        <a:rPr lang="en-US" sz="1600" dirty="0" smtClean="0">
                          <a:latin typeface="Comic Sans MS"/>
                          <a:cs typeface="Comic Sans MS"/>
                        </a:rPr>
                        <a:t>subject terminology</a:t>
                      </a:r>
                    </a:p>
                    <a:p>
                      <a:endParaRPr lang="en-US" sz="1600" dirty="0">
                        <a:latin typeface="Comic Sans MS"/>
                        <a:cs typeface="Comic Sans MS"/>
                      </a:endParaRPr>
                    </a:p>
                  </a:txBody>
                  <a:tcPr/>
                </a:tc>
              </a:tr>
            </a:tbl>
          </a:graphicData>
        </a:graphic>
      </p:graphicFrame>
      <p:pic>
        <p:nvPicPr>
          <p:cNvPr id="5" name="Picture 4"/>
          <p:cNvPicPr>
            <a:picLocks noChangeAspect="1"/>
          </p:cNvPicPr>
          <p:nvPr/>
        </p:nvPicPr>
        <p:blipFill>
          <a:blip r:embed="rId3"/>
          <a:stretch>
            <a:fillRect/>
          </a:stretch>
        </p:blipFill>
        <p:spPr>
          <a:xfrm>
            <a:off x="3143349" y="150897"/>
            <a:ext cx="5784425" cy="4338318"/>
          </a:xfrm>
          <a:prstGeom prst="rect">
            <a:avLst/>
          </a:prstGeom>
        </p:spPr>
      </p:pic>
      <p:sp>
        <p:nvSpPr>
          <p:cNvPr id="7" name="Explosion 1 6"/>
          <p:cNvSpPr/>
          <p:nvPr/>
        </p:nvSpPr>
        <p:spPr>
          <a:xfrm>
            <a:off x="812087" y="1534130"/>
            <a:ext cx="3080483" cy="2653290"/>
          </a:xfrm>
          <a:prstGeom prst="irregularSeal1">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latin typeface="Comic Sans MS"/>
                <a:cs typeface="Comic Sans MS"/>
              </a:rPr>
              <a:t>How confident do you feel with structural devices?</a:t>
            </a:r>
            <a:endParaRPr lang="en-US" dirty="0">
              <a:latin typeface="Comic Sans MS"/>
              <a:cs typeface="Comic Sans MS"/>
            </a:endParaRPr>
          </a:p>
        </p:txBody>
      </p:sp>
      <p:sp>
        <p:nvSpPr>
          <p:cNvPr id="8" name="Rounded Rectangle 7"/>
          <p:cNvSpPr/>
          <p:nvPr/>
        </p:nvSpPr>
        <p:spPr>
          <a:xfrm>
            <a:off x="1508807" y="3898198"/>
            <a:ext cx="1999170" cy="2716165"/>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400" dirty="0" smtClean="0">
                <a:solidFill>
                  <a:srgbClr val="000000"/>
                </a:solidFill>
                <a:latin typeface="Comic Sans MS"/>
                <a:cs typeface="Comic Sans MS"/>
              </a:rPr>
              <a:t>What are structural devices? I haven’t got a clue!</a:t>
            </a:r>
            <a:endParaRPr lang="en-US" sz="2400" dirty="0">
              <a:solidFill>
                <a:srgbClr val="000000"/>
              </a:solidFill>
              <a:latin typeface="Comic Sans MS"/>
              <a:cs typeface="Comic Sans MS"/>
            </a:endParaRPr>
          </a:p>
        </p:txBody>
      </p:sp>
      <p:sp>
        <p:nvSpPr>
          <p:cNvPr id="9" name="Rounded Rectangle 8"/>
          <p:cNvSpPr/>
          <p:nvPr/>
        </p:nvSpPr>
        <p:spPr>
          <a:xfrm>
            <a:off x="3892569" y="3898198"/>
            <a:ext cx="2180379" cy="271616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dirty="0" smtClean="0">
                <a:solidFill>
                  <a:srgbClr val="000000"/>
                </a:solidFill>
                <a:latin typeface="Comic Sans MS"/>
                <a:cs typeface="Comic Sans MS"/>
              </a:rPr>
              <a:t>I can name a few structural devices, but I couldn’t tell you the effects they have. </a:t>
            </a:r>
            <a:endParaRPr lang="en-US" sz="2000" dirty="0">
              <a:solidFill>
                <a:srgbClr val="000000"/>
              </a:solidFill>
              <a:latin typeface="Comic Sans MS"/>
              <a:cs typeface="Comic Sans MS"/>
            </a:endParaRPr>
          </a:p>
        </p:txBody>
      </p:sp>
      <p:sp>
        <p:nvSpPr>
          <p:cNvPr id="10" name="Rounded Rectangle 9"/>
          <p:cNvSpPr/>
          <p:nvPr/>
        </p:nvSpPr>
        <p:spPr>
          <a:xfrm>
            <a:off x="6487871" y="3898198"/>
            <a:ext cx="1999170" cy="271616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400" dirty="0" smtClean="0">
                <a:solidFill>
                  <a:srgbClr val="000000"/>
                </a:solidFill>
                <a:latin typeface="Comic Sans MS"/>
                <a:cs typeface="Comic Sans MS"/>
              </a:rPr>
              <a:t>I’m a structural device expert! Quiz me.  </a:t>
            </a:r>
            <a:endParaRPr lang="en-US" sz="2400" dirty="0">
              <a:solidFill>
                <a:srgbClr val="000000"/>
              </a:solidFill>
              <a:latin typeface="Comic Sans MS"/>
              <a:cs typeface="Comic Sans MS"/>
            </a:endParaRPr>
          </a:p>
        </p:txBody>
      </p:sp>
    </p:spTree>
    <p:extLst>
      <p:ext uri="{BB962C8B-B14F-4D97-AF65-F5344CB8AC3E}">
        <p14:creationId xmlns:p14="http://schemas.microsoft.com/office/powerpoint/2010/main" val="1305626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32641483"/>
              </p:ext>
            </p:extLst>
          </p:nvPr>
        </p:nvGraphicFramePr>
        <p:xfrm>
          <a:off x="148832" y="97897"/>
          <a:ext cx="8808984" cy="6729983"/>
        </p:xfrm>
        <a:graphic>
          <a:graphicData uri="http://schemas.openxmlformats.org/drawingml/2006/table">
            <a:tbl>
              <a:tblPr firstRow="1" firstCol="1" bandRow="1">
                <a:tableStyleId>{5940675A-B579-460E-94D1-54222C63F5DA}</a:tableStyleId>
              </a:tblPr>
              <a:tblGrid>
                <a:gridCol w="2280825"/>
                <a:gridCol w="6528159"/>
              </a:tblGrid>
              <a:tr h="390200">
                <a:tc>
                  <a:txBody>
                    <a:bodyPr/>
                    <a:lstStyle/>
                    <a:p>
                      <a:pPr algn="l">
                        <a:lnSpc>
                          <a:spcPct val="115000"/>
                        </a:lnSpc>
                        <a:spcAft>
                          <a:spcPts val="0"/>
                        </a:spcAft>
                      </a:pPr>
                      <a:r>
                        <a:rPr lang="en-GB" sz="2400" dirty="0">
                          <a:effectLst/>
                          <a:latin typeface="Comic Sans MS"/>
                          <a:cs typeface="Comic Sans MS"/>
                        </a:rPr>
                        <a:t>Mark Band</a:t>
                      </a:r>
                      <a:endParaRPr lang="en-GB" sz="2400" dirty="0">
                        <a:effectLst/>
                        <a:latin typeface="Comic Sans MS"/>
                        <a:ea typeface="Arial Hebrew Scholar" charset="-79"/>
                        <a:cs typeface="Comic Sans MS"/>
                      </a:endParaRPr>
                    </a:p>
                  </a:txBody>
                  <a:tcPr marL="36592" marR="36592" marT="0" marB="0"/>
                </a:tc>
                <a:tc>
                  <a:txBody>
                    <a:bodyPr/>
                    <a:lstStyle/>
                    <a:p>
                      <a:pPr algn="l">
                        <a:lnSpc>
                          <a:spcPct val="115000"/>
                        </a:lnSpc>
                        <a:spcAft>
                          <a:spcPts val="0"/>
                        </a:spcAft>
                      </a:pPr>
                      <a:r>
                        <a:rPr lang="en-GB" sz="2400" dirty="0" smtClean="0">
                          <a:effectLst/>
                          <a:latin typeface="Comic Sans MS"/>
                          <a:cs typeface="Comic Sans MS"/>
                        </a:rPr>
                        <a:t>What will I need to do?</a:t>
                      </a:r>
                      <a:endParaRPr lang="en-GB" sz="2400" dirty="0">
                        <a:effectLst/>
                        <a:latin typeface="Comic Sans MS"/>
                        <a:ea typeface="Arial Hebrew Scholar" charset="-79"/>
                        <a:cs typeface="Comic Sans MS"/>
                      </a:endParaRPr>
                    </a:p>
                  </a:txBody>
                  <a:tcPr marL="36592" marR="36592" marT="0" marB="0"/>
                </a:tc>
              </a:tr>
              <a:tr h="1600257">
                <a:tc>
                  <a:txBody>
                    <a:bodyPr/>
                    <a:lstStyle/>
                    <a:p>
                      <a:pPr algn="l">
                        <a:lnSpc>
                          <a:spcPct val="115000"/>
                        </a:lnSpc>
                        <a:spcAft>
                          <a:spcPts val="0"/>
                        </a:spcAft>
                      </a:pPr>
                      <a:r>
                        <a:rPr lang="en-GB" sz="2400" dirty="0">
                          <a:effectLst/>
                          <a:latin typeface="Comic Sans MS"/>
                          <a:cs typeface="Comic Sans MS"/>
                        </a:rPr>
                        <a:t>Band </a:t>
                      </a:r>
                      <a:r>
                        <a:rPr lang="en-GB" sz="2400" dirty="0" smtClean="0">
                          <a:effectLst/>
                          <a:latin typeface="Comic Sans MS"/>
                          <a:cs typeface="Comic Sans MS"/>
                        </a:rPr>
                        <a:t>4 (7-8 marks)</a:t>
                      </a:r>
                      <a:endParaRPr lang="en-GB" sz="2400" dirty="0">
                        <a:effectLst/>
                        <a:latin typeface="Comic Sans MS"/>
                        <a:cs typeface="Comic Sans MS"/>
                      </a:endParaRPr>
                    </a:p>
                    <a:p>
                      <a:pPr algn="l">
                        <a:lnSpc>
                          <a:spcPct val="115000"/>
                        </a:lnSpc>
                        <a:spcAft>
                          <a:spcPts val="0"/>
                        </a:spcAft>
                      </a:pPr>
                      <a:r>
                        <a:rPr lang="en-GB" sz="2400" b="1" dirty="0" smtClean="0">
                          <a:effectLst/>
                          <a:latin typeface="Comic Sans MS"/>
                          <a:cs typeface="Comic Sans MS"/>
                        </a:rPr>
                        <a:t>Perceptive </a:t>
                      </a:r>
                      <a:endParaRPr lang="en-GB" sz="2400" b="1" dirty="0">
                        <a:effectLst/>
                        <a:latin typeface="Comic Sans MS"/>
                        <a:cs typeface="Comic Sans MS"/>
                      </a:endParaRPr>
                    </a:p>
                    <a:p>
                      <a:pPr algn="l">
                        <a:lnSpc>
                          <a:spcPct val="115000"/>
                        </a:lnSpc>
                        <a:spcAft>
                          <a:spcPts val="0"/>
                        </a:spcAft>
                      </a:pPr>
                      <a:r>
                        <a:rPr lang="en-GB" sz="2400" b="1" dirty="0" smtClean="0">
                          <a:effectLst/>
                          <a:latin typeface="Comic Sans MS"/>
                          <a:cs typeface="Comic Sans MS"/>
                        </a:rPr>
                        <a:t>Detailed</a:t>
                      </a:r>
                      <a:endParaRPr lang="en-GB" sz="2400" b="1" dirty="0">
                        <a:effectLst/>
                        <a:latin typeface="Comic Sans MS"/>
                        <a:ea typeface="Arial Hebrew Scholar" charset="-79"/>
                        <a:cs typeface="Comic Sans MS"/>
                      </a:endParaRPr>
                    </a:p>
                  </a:txBody>
                  <a:tcPr marL="36592" marR="36592" marT="0" marB="0"/>
                </a:tc>
                <a:tc>
                  <a:txBody>
                    <a:bodyPr/>
                    <a:lstStyle/>
                    <a:p>
                      <a:pPr marL="285750" indent="-285750" algn="l">
                        <a:lnSpc>
                          <a:spcPct val="115000"/>
                        </a:lnSpc>
                        <a:spcAft>
                          <a:spcPts val="0"/>
                        </a:spcAft>
                        <a:buFont typeface="Arial" pitchFamily="34" charset="0"/>
                        <a:buChar char="•"/>
                      </a:pPr>
                      <a:r>
                        <a:rPr lang="en-GB" sz="2400" dirty="0" smtClean="0">
                          <a:effectLst/>
                          <a:latin typeface="Comic Sans MS"/>
                          <a:cs typeface="Comic Sans MS"/>
                        </a:rPr>
                        <a:t>Analyse</a:t>
                      </a:r>
                      <a:r>
                        <a:rPr lang="en-GB" sz="2400" baseline="0" dirty="0" smtClean="0">
                          <a:effectLst/>
                          <a:latin typeface="Comic Sans MS"/>
                          <a:cs typeface="Comic Sans MS"/>
                        </a:rPr>
                        <a:t> the effects of structure in detail, using </a:t>
                      </a:r>
                      <a:r>
                        <a:rPr lang="en-GB" sz="2400" dirty="0" smtClean="0">
                          <a:effectLst/>
                          <a:latin typeface="Comic Sans MS"/>
                          <a:cs typeface="Comic Sans MS"/>
                        </a:rPr>
                        <a:t>original/interesting ideas</a:t>
                      </a:r>
                    </a:p>
                    <a:p>
                      <a:pPr marL="285750" indent="-285750" algn="l">
                        <a:lnSpc>
                          <a:spcPct val="115000"/>
                        </a:lnSpc>
                        <a:spcAft>
                          <a:spcPts val="0"/>
                        </a:spcAft>
                        <a:buFont typeface="Arial" pitchFamily="34" charset="0"/>
                        <a:buChar char="•"/>
                      </a:pPr>
                      <a:r>
                        <a:rPr lang="en-GB" sz="2400" dirty="0" smtClean="0">
                          <a:effectLst/>
                          <a:latin typeface="Comic Sans MS"/>
                          <a:cs typeface="Comic Sans MS"/>
                        </a:rPr>
                        <a:t>Carefully chosen quotes</a:t>
                      </a:r>
                    </a:p>
                    <a:p>
                      <a:pPr marL="285750" indent="-285750" algn="l">
                        <a:lnSpc>
                          <a:spcPct val="115000"/>
                        </a:lnSpc>
                        <a:spcAft>
                          <a:spcPts val="0"/>
                        </a:spcAft>
                        <a:buFont typeface="Arial" pitchFamily="34" charset="0"/>
                        <a:buChar char="•"/>
                      </a:pPr>
                      <a:r>
                        <a:rPr lang="en-GB" sz="2400" dirty="0" smtClean="0">
                          <a:effectLst/>
                          <a:latin typeface="Comic Sans MS"/>
                          <a:cs typeface="Comic Sans MS"/>
                        </a:rPr>
                        <a:t>Use sophisticated subject</a:t>
                      </a:r>
                      <a:r>
                        <a:rPr lang="en-GB" sz="2400" baseline="0" dirty="0" smtClean="0">
                          <a:effectLst/>
                          <a:latin typeface="Comic Sans MS"/>
                          <a:cs typeface="Comic Sans MS"/>
                        </a:rPr>
                        <a:t> words</a:t>
                      </a:r>
                      <a:endParaRPr lang="en-GB" sz="2400" dirty="0" smtClean="0">
                        <a:effectLst/>
                        <a:latin typeface="Comic Sans MS"/>
                        <a:ea typeface="Arial Hebrew Scholar" charset="-79"/>
                        <a:cs typeface="Comic Sans MS"/>
                      </a:endParaRPr>
                    </a:p>
                  </a:txBody>
                  <a:tcPr marL="36592" marR="36592" marT="0" marB="0"/>
                </a:tc>
              </a:tr>
              <a:tr h="1246861">
                <a:tc>
                  <a:txBody>
                    <a:bodyPr/>
                    <a:lstStyle/>
                    <a:p>
                      <a:pPr algn="l">
                        <a:lnSpc>
                          <a:spcPct val="115000"/>
                        </a:lnSpc>
                        <a:spcAft>
                          <a:spcPts val="0"/>
                        </a:spcAft>
                      </a:pPr>
                      <a:r>
                        <a:rPr lang="en-GB" sz="2400" dirty="0">
                          <a:effectLst/>
                          <a:latin typeface="Comic Sans MS"/>
                          <a:cs typeface="Comic Sans MS"/>
                        </a:rPr>
                        <a:t>Band </a:t>
                      </a:r>
                      <a:r>
                        <a:rPr lang="en-GB" sz="2400" dirty="0" smtClean="0">
                          <a:effectLst/>
                          <a:latin typeface="Comic Sans MS"/>
                          <a:cs typeface="Comic Sans MS"/>
                        </a:rPr>
                        <a:t>3 (5-6 marks)</a:t>
                      </a:r>
                      <a:endParaRPr lang="en-GB" sz="2400" dirty="0">
                        <a:effectLst/>
                        <a:latin typeface="Comic Sans MS"/>
                        <a:cs typeface="Comic Sans MS"/>
                      </a:endParaRPr>
                    </a:p>
                    <a:p>
                      <a:pPr algn="l">
                        <a:lnSpc>
                          <a:spcPct val="115000"/>
                        </a:lnSpc>
                        <a:spcAft>
                          <a:spcPts val="0"/>
                        </a:spcAft>
                      </a:pPr>
                      <a:r>
                        <a:rPr lang="en-GB" sz="2400" b="1" dirty="0" smtClean="0">
                          <a:effectLst/>
                          <a:latin typeface="Comic Sans MS"/>
                          <a:cs typeface="Comic Sans MS"/>
                        </a:rPr>
                        <a:t>Clear</a:t>
                      </a:r>
                      <a:endParaRPr lang="en-GB" sz="2400" b="1" dirty="0">
                        <a:effectLst/>
                        <a:latin typeface="Comic Sans MS"/>
                        <a:ea typeface="Arial Hebrew Scholar" charset="-79"/>
                        <a:cs typeface="Comic Sans MS"/>
                      </a:endParaRPr>
                    </a:p>
                  </a:txBody>
                  <a:tcPr marL="36592" marR="36592" marT="0" marB="0"/>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Analyse the effects of structure clearly</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Relevant quotes</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Use subject words accurately</a:t>
                      </a:r>
                      <a:endParaRPr kumimoji="0" lang="en-GB" sz="2400" b="0" i="0" u="none" strike="noStrike" kern="1200" cap="none" spc="0" normalizeH="0" baseline="0" noProof="0" dirty="0" smtClean="0">
                        <a:ln>
                          <a:noFill/>
                        </a:ln>
                        <a:solidFill>
                          <a:prstClr val="black"/>
                        </a:solidFill>
                        <a:effectLst/>
                        <a:uLnTx/>
                        <a:uFillTx/>
                        <a:latin typeface="Comic Sans MS"/>
                        <a:ea typeface="Arial Hebrew Scholar" charset="-79"/>
                        <a:cs typeface="Comic Sans MS"/>
                      </a:endParaRPr>
                    </a:p>
                  </a:txBody>
                  <a:tcPr marL="36592" marR="36592" marT="0" marB="0"/>
                </a:tc>
              </a:tr>
              <a:tr h="1600257">
                <a:tc>
                  <a:txBody>
                    <a:bodyPr/>
                    <a:lstStyle/>
                    <a:p>
                      <a:pPr algn="l">
                        <a:lnSpc>
                          <a:spcPct val="115000"/>
                        </a:lnSpc>
                        <a:spcAft>
                          <a:spcPts val="0"/>
                        </a:spcAft>
                      </a:pPr>
                      <a:r>
                        <a:rPr lang="en-GB" sz="2400" dirty="0">
                          <a:effectLst/>
                          <a:latin typeface="Comic Sans MS"/>
                          <a:cs typeface="Comic Sans MS"/>
                        </a:rPr>
                        <a:t>Band </a:t>
                      </a:r>
                      <a:r>
                        <a:rPr lang="en-GB" sz="2400" dirty="0" smtClean="0">
                          <a:effectLst/>
                          <a:latin typeface="Comic Sans MS"/>
                          <a:cs typeface="Comic Sans MS"/>
                        </a:rPr>
                        <a:t>2 (3-4 marks)</a:t>
                      </a:r>
                      <a:endParaRPr lang="en-GB" sz="2400" dirty="0">
                        <a:effectLst/>
                        <a:latin typeface="Comic Sans MS"/>
                        <a:cs typeface="Comic Sans MS"/>
                      </a:endParaRPr>
                    </a:p>
                    <a:p>
                      <a:pPr algn="l">
                        <a:lnSpc>
                          <a:spcPct val="115000"/>
                        </a:lnSpc>
                        <a:spcAft>
                          <a:spcPts val="0"/>
                        </a:spcAft>
                      </a:pPr>
                      <a:r>
                        <a:rPr lang="en-GB" sz="2400" b="1" dirty="0" smtClean="0">
                          <a:effectLst/>
                          <a:latin typeface="Comic Sans MS"/>
                          <a:cs typeface="Comic Sans MS"/>
                        </a:rPr>
                        <a:t>Some</a:t>
                      </a:r>
                    </a:p>
                    <a:p>
                      <a:pPr algn="l">
                        <a:lnSpc>
                          <a:spcPct val="115000"/>
                        </a:lnSpc>
                        <a:spcAft>
                          <a:spcPts val="0"/>
                        </a:spcAft>
                      </a:pPr>
                      <a:r>
                        <a:rPr lang="en-GB" sz="2400" b="1" dirty="0" smtClean="0">
                          <a:effectLst/>
                          <a:latin typeface="Comic Sans MS"/>
                          <a:cs typeface="Comic Sans MS"/>
                        </a:rPr>
                        <a:t>Attempts</a:t>
                      </a:r>
                      <a:endParaRPr lang="en-GB" sz="2400" b="1" dirty="0">
                        <a:effectLst/>
                        <a:latin typeface="Comic Sans MS"/>
                        <a:ea typeface="Arial Hebrew Scholar" charset="-79"/>
                        <a:cs typeface="Comic Sans MS"/>
                      </a:endParaRPr>
                    </a:p>
                  </a:txBody>
                  <a:tcPr marL="36592" marR="36592" marT="0" marB="0"/>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Some analysis of the effects of structure</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Some relevant quotes</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Use some subject words, not always accurately</a:t>
                      </a:r>
                      <a:endParaRPr kumimoji="0" lang="en-GB" sz="2400" b="0" i="0" u="none" strike="noStrike" kern="1200" cap="none" spc="0" normalizeH="0" baseline="0" noProof="0" dirty="0" smtClean="0">
                        <a:ln>
                          <a:noFill/>
                        </a:ln>
                        <a:solidFill>
                          <a:prstClr val="black"/>
                        </a:solidFill>
                        <a:effectLst/>
                        <a:uLnTx/>
                        <a:uFillTx/>
                        <a:latin typeface="Comic Sans MS"/>
                        <a:ea typeface="Arial Hebrew Scholar" charset="-79"/>
                        <a:cs typeface="Comic Sans MS"/>
                      </a:endParaRPr>
                    </a:p>
                  </a:txBody>
                  <a:tcPr marL="36592" marR="36592" marT="0" marB="0"/>
                </a:tc>
              </a:tr>
              <a:tr h="1563225">
                <a:tc>
                  <a:txBody>
                    <a:bodyPr/>
                    <a:lstStyle/>
                    <a:p>
                      <a:pPr algn="l">
                        <a:lnSpc>
                          <a:spcPct val="115000"/>
                        </a:lnSpc>
                        <a:spcAft>
                          <a:spcPts val="0"/>
                        </a:spcAft>
                      </a:pPr>
                      <a:r>
                        <a:rPr lang="en-GB" sz="2400" dirty="0">
                          <a:effectLst/>
                          <a:latin typeface="Comic Sans MS"/>
                          <a:cs typeface="Comic Sans MS"/>
                        </a:rPr>
                        <a:t>Band </a:t>
                      </a:r>
                      <a:r>
                        <a:rPr lang="en-GB" sz="2400" dirty="0" smtClean="0">
                          <a:effectLst/>
                          <a:latin typeface="Comic Sans MS"/>
                          <a:cs typeface="Comic Sans MS"/>
                        </a:rPr>
                        <a:t>1 (1-2 marks)</a:t>
                      </a:r>
                      <a:endParaRPr lang="en-GB" sz="2400" dirty="0">
                        <a:effectLst/>
                        <a:latin typeface="Comic Sans MS"/>
                        <a:cs typeface="Comic Sans MS"/>
                      </a:endParaRPr>
                    </a:p>
                    <a:p>
                      <a:pPr algn="l">
                        <a:lnSpc>
                          <a:spcPct val="115000"/>
                        </a:lnSpc>
                        <a:spcAft>
                          <a:spcPts val="0"/>
                        </a:spcAft>
                      </a:pPr>
                      <a:r>
                        <a:rPr lang="en-GB" sz="2400" dirty="0" smtClean="0">
                          <a:effectLst/>
                          <a:latin typeface="Comic Sans MS"/>
                          <a:cs typeface="Comic Sans MS"/>
                        </a:rPr>
                        <a:t>Simple</a:t>
                      </a:r>
                    </a:p>
                    <a:p>
                      <a:pPr algn="l">
                        <a:lnSpc>
                          <a:spcPct val="115000"/>
                        </a:lnSpc>
                        <a:spcAft>
                          <a:spcPts val="0"/>
                        </a:spcAft>
                      </a:pPr>
                      <a:r>
                        <a:rPr lang="en-GB" sz="2400" b="1" dirty="0" smtClean="0">
                          <a:effectLst/>
                          <a:latin typeface="Comic Sans MS"/>
                          <a:cs typeface="Comic Sans MS"/>
                        </a:rPr>
                        <a:t>Limited</a:t>
                      </a:r>
                      <a:endParaRPr lang="en-GB" sz="2400" b="1" dirty="0">
                        <a:effectLst/>
                        <a:latin typeface="Comic Sans MS"/>
                        <a:ea typeface="Arial Hebrew Scholar" charset="-79"/>
                        <a:cs typeface="Comic Sans MS"/>
                      </a:endParaRPr>
                    </a:p>
                  </a:txBody>
                  <a:tcPr marL="36592" marR="36592" marT="0" marB="0"/>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Simple analysis of the effects of structure</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Simple mention of the text</a:t>
                      </a:r>
                    </a:p>
                    <a:p>
                      <a:pPr marL="285750" marR="0" lvl="0" indent="-285750" algn="l" defTabSz="914400" rtl="0" eaLnBrk="1" fontAlgn="auto" latinLnBrk="0" hangingPunct="1">
                        <a:lnSpc>
                          <a:spcPct val="115000"/>
                        </a:lnSpc>
                        <a:spcBef>
                          <a:spcPts val="0"/>
                        </a:spcBef>
                        <a:spcAft>
                          <a:spcPts val="0"/>
                        </a:spcAft>
                        <a:buClrTx/>
                        <a:buSzTx/>
                        <a:buFont typeface="Arial" pitchFamily="34" charset="0"/>
                        <a:buChar char="•"/>
                        <a:tabLst/>
                        <a:defRPr/>
                      </a:pPr>
                      <a:r>
                        <a:rPr kumimoji="0" lang="en-GB" sz="2400" u="none" strike="noStrike" kern="1200" cap="none" spc="0" normalizeH="0" baseline="0" noProof="0" dirty="0" smtClean="0">
                          <a:ln>
                            <a:noFill/>
                          </a:ln>
                          <a:effectLst/>
                          <a:uLnTx/>
                          <a:uFillTx/>
                          <a:latin typeface="Comic Sans MS"/>
                          <a:cs typeface="Comic Sans MS"/>
                        </a:rPr>
                        <a:t>Simple mention of subject words</a:t>
                      </a:r>
                      <a:endParaRPr kumimoji="0" lang="en-GB" sz="2400" b="0" i="0" u="none" strike="noStrike" kern="1200" cap="none" spc="0" normalizeH="0" baseline="0" noProof="0" dirty="0" smtClean="0">
                        <a:ln>
                          <a:noFill/>
                        </a:ln>
                        <a:solidFill>
                          <a:prstClr val="black"/>
                        </a:solidFill>
                        <a:effectLst/>
                        <a:uLnTx/>
                        <a:uFillTx/>
                        <a:latin typeface="Comic Sans MS"/>
                        <a:ea typeface="Arial Hebrew Scholar" charset="-79"/>
                        <a:cs typeface="Comic Sans MS"/>
                      </a:endParaRPr>
                    </a:p>
                  </a:txBody>
                  <a:tcPr marL="36592" marR="36592" marT="0" marB="0"/>
                </a:tc>
              </a:tr>
            </a:tbl>
          </a:graphicData>
        </a:graphic>
      </p:graphicFrame>
    </p:spTree>
    <p:extLst>
      <p:ext uri="{BB962C8B-B14F-4D97-AF65-F5344CB8AC3E}">
        <p14:creationId xmlns:p14="http://schemas.microsoft.com/office/powerpoint/2010/main" val="21580173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787" y="136315"/>
            <a:ext cx="8229600" cy="1143000"/>
          </a:xfrm>
          <a:ln>
            <a:solidFill>
              <a:srgbClr val="000000"/>
            </a:solidFill>
          </a:ln>
        </p:spPr>
        <p:txBody>
          <a:bodyPr>
            <a:noAutofit/>
          </a:bodyPr>
          <a:lstStyle/>
          <a:p>
            <a:r>
              <a:rPr lang="en-US" sz="3600" dirty="0" smtClean="0">
                <a:latin typeface="Comic Sans MS"/>
                <a:cs typeface="Comic Sans MS"/>
              </a:rPr>
              <a:t>Differences between language and structure </a:t>
            </a:r>
            <a:endParaRPr lang="en-US" sz="3600" dirty="0">
              <a:latin typeface="Comic Sans MS"/>
              <a:cs typeface="Comic Sans MS"/>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95094531"/>
              </p:ext>
            </p:extLst>
          </p:nvPr>
        </p:nvGraphicFramePr>
        <p:xfrm>
          <a:off x="2511853" y="1469130"/>
          <a:ext cx="5296223" cy="5395931"/>
        </p:xfrm>
        <a:graphic>
          <a:graphicData uri="http://schemas.openxmlformats.org/presentationml/2006/ole">
            <mc:AlternateContent xmlns:mc="http://schemas.openxmlformats.org/markup-compatibility/2006">
              <mc:Choice xmlns:v="urn:schemas-microsoft-com:vml" Requires="v">
                <p:oleObj spid="_x0000_s1040" name="Document" r:id="rId3" imgW="5918200" imgH="7785100" progId="Word.Document.12">
                  <p:embed/>
                </p:oleObj>
              </mc:Choice>
              <mc:Fallback>
                <p:oleObj name="Document" r:id="rId3" imgW="5918200" imgH="7785100" progId="Word.Document.12">
                  <p:embed/>
                  <p:pic>
                    <p:nvPicPr>
                      <p:cNvPr id="0" name=""/>
                      <p:cNvPicPr/>
                      <p:nvPr/>
                    </p:nvPicPr>
                    <p:blipFill>
                      <a:blip r:embed="rId4"/>
                      <a:stretch>
                        <a:fillRect/>
                      </a:stretch>
                    </p:blipFill>
                    <p:spPr>
                      <a:xfrm>
                        <a:off x="2511853" y="1469130"/>
                        <a:ext cx="5296223" cy="5395931"/>
                      </a:xfrm>
                      <a:prstGeom prst="rect">
                        <a:avLst/>
                      </a:prstGeom>
                    </p:spPr>
                  </p:pic>
                </p:oleObj>
              </mc:Fallback>
            </mc:AlternateContent>
          </a:graphicData>
        </a:graphic>
      </p:graphicFrame>
    </p:spTree>
    <p:extLst>
      <p:ext uri="{BB962C8B-B14F-4D97-AF65-F5344CB8AC3E}">
        <p14:creationId xmlns:p14="http://schemas.microsoft.com/office/powerpoint/2010/main" val="2447369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8462" y="449533"/>
            <a:ext cx="8195780" cy="5988781"/>
          </a:xfrm>
          <a:solidFill>
            <a:schemeClr val="lt1">
              <a:alpha val="81000"/>
            </a:schemeClr>
          </a:solidFill>
          <a:ln>
            <a:headEnd/>
            <a:tailEnd/>
          </a:ln>
        </p:spPr>
        <p:style>
          <a:lnRef idx="2">
            <a:schemeClr val="accent4"/>
          </a:lnRef>
          <a:fillRef idx="1">
            <a:schemeClr val="lt1"/>
          </a:fillRef>
          <a:effectRef idx="0">
            <a:schemeClr val="accent4"/>
          </a:effectRef>
          <a:fontRef idx="minor">
            <a:schemeClr val="dk1"/>
          </a:fontRef>
        </p:style>
        <p:txBody>
          <a:bodyPr>
            <a:noAutofit/>
          </a:bodyPr>
          <a:lstStyle/>
          <a:p>
            <a:r>
              <a:rPr lang="en-GB" sz="2400" dirty="0" smtClean="0">
                <a:solidFill>
                  <a:schemeClr val="tx1"/>
                </a:solidFill>
                <a:latin typeface="Comic Sans MS"/>
                <a:cs typeface="Comic Sans MS"/>
              </a:rPr>
              <a:t>You </a:t>
            </a:r>
            <a:r>
              <a:rPr lang="en-GB" sz="2400" dirty="0">
                <a:solidFill>
                  <a:schemeClr val="tx1"/>
                </a:solidFill>
                <a:latin typeface="Comic Sans MS"/>
                <a:cs typeface="Comic Sans MS"/>
              </a:rPr>
              <a:t>will need to know about how structure works at:</a:t>
            </a:r>
          </a:p>
          <a:p>
            <a:pPr lvl="1"/>
            <a:r>
              <a:rPr lang="en-GB" sz="2400" b="1" dirty="0">
                <a:solidFill>
                  <a:schemeClr val="tx1"/>
                </a:solidFill>
                <a:latin typeface="Comic Sans MS"/>
                <a:ea typeface="Arial" charset="0"/>
                <a:cs typeface="Comic Sans MS"/>
              </a:rPr>
              <a:t>whole text level </a:t>
            </a:r>
            <a:r>
              <a:rPr lang="en-GB" sz="2400" dirty="0">
                <a:solidFill>
                  <a:schemeClr val="tx1"/>
                </a:solidFill>
                <a:latin typeface="Comic Sans MS"/>
                <a:ea typeface="Arial" charset="0"/>
                <a:cs typeface="Comic Sans MS"/>
              </a:rPr>
              <a:t>– perspectives, openings and developments</a:t>
            </a:r>
          </a:p>
          <a:p>
            <a:pPr lvl="1"/>
            <a:r>
              <a:rPr lang="en-GB" sz="2400" b="1" dirty="0">
                <a:solidFill>
                  <a:schemeClr val="tx1"/>
                </a:solidFill>
                <a:latin typeface="Comic Sans MS"/>
                <a:ea typeface="Arial" charset="0"/>
                <a:cs typeface="Comic Sans MS"/>
              </a:rPr>
              <a:t>paragraph levels </a:t>
            </a:r>
            <a:r>
              <a:rPr lang="en-GB" sz="2400" dirty="0">
                <a:solidFill>
                  <a:schemeClr val="tx1"/>
                </a:solidFill>
                <a:latin typeface="Comic Sans MS"/>
                <a:ea typeface="Arial" charset="0"/>
                <a:cs typeface="Comic Sans MS"/>
              </a:rPr>
              <a:t>– temporal, spatial and perceptual shifts, the effect of different paragraph lengths </a:t>
            </a:r>
          </a:p>
          <a:p>
            <a:pPr lvl="1"/>
            <a:r>
              <a:rPr lang="en-GB" sz="2400" b="1" dirty="0">
                <a:solidFill>
                  <a:schemeClr val="tx1"/>
                </a:solidFill>
                <a:latin typeface="Comic Sans MS"/>
                <a:ea typeface="Arial" charset="0"/>
                <a:cs typeface="Comic Sans MS"/>
              </a:rPr>
              <a:t>sentence level – </a:t>
            </a:r>
            <a:r>
              <a:rPr lang="en-GB" sz="2400" dirty="0">
                <a:solidFill>
                  <a:schemeClr val="tx1"/>
                </a:solidFill>
                <a:latin typeface="Comic Sans MS"/>
                <a:ea typeface="Arial" charset="0"/>
                <a:cs typeface="Comic Sans MS"/>
              </a:rPr>
              <a:t>how sentence construction affects our reactions to fiction</a:t>
            </a:r>
          </a:p>
          <a:p>
            <a:pPr lvl="1"/>
            <a:r>
              <a:rPr lang="en-GB" sz="2400" b="1" dirty="0">
                <a:solidFill>
                  <a:schemeClr val="tx1"/>
                </a:solidFill>
                <a:latin typeface="Comic Sans MS"/>
                <a:ea typeface="Arial" charset="0"/>
                <a:cs typeface="Comic Sans MS"/>
              </a:rPr>
              <a:t>word level – </a:t>
            </a:r>
            <a:r>
              <a:rPr lang="en-GB" sz="2400" dirty="0">
                <a:solidFill>
                  <a:schemeClr val="tx1"/>
                </a:solidFill>
                <a:latin typeface="Comic Sans MS"/>
                <a:ea typeface="Arial" charset="0"/>
                <a:cs typeface="Comic Sans MS"/>
              </a:rPr>
              <a:t>how individual words can have significance</a:t>
            </a:r>
            <a:r>
              <a:rPr lang="en-GB" sz="2400" dirty="0" smtClean="0">
                <a:solidFill>
                  <a:schemeClr val="tx1"/>
                </a:solidFill>
                <a:latin typeface="Comic Sans MS"/>
                <a:ea typeface="Arial" charset="0"/>
                <a:cs typeface="Comic Sans MS"/>
              </a:rPr>
              <a:t>.</a:t>
            </a:r>
          </a:p>
          <a:p>
            <a:pPr lvl="1"/>
            <a:endParaRPr lang="en-GB" sz="2400" b="1" dirty="0">
              <a:solidFill>
                <a:srgbClr val="0C37FF"/>
              </a:solidFill>
              <a:latin typeface="Comic Sans MS"/>
              <a:ea typeface="Arial" charset="0"/>
              <a:cs typeface="Comic Sans MS"/>
            </a:endParaRPr>
          </a:p>
          <a:p>
            <a:r>
              <a:rPr lang="en-GB" sz="2400" dirty="0">
                <a:solidFill>
                  <a:srgbClr val="660066"/>
                </a:solidFill>
                <a:latin typeface="Comic Sans MS"/>
                <a:cs typeface="Comic Sans MS"/>
              </a:rPr>
              <a:t>The question is worth 8 marks and you will have to complete it in about 8-10 minutes</a:t>
            </a:r>
            <a:r>
              <a:rPr lang="en-GB" sz="2400" dirty="0" smtClean="0">
                <a:solidFill>
                  <a:srgbClr val="660066"/>
                </a:solidFill>
                <a:latin typeface="Comic Sans MS"/>
                <a:cs typeface="Comic Sans MS"/>
              </a:rPr>
              <a:t>.</a:t>
            </a:r>
            <a:endParaRPr lang="en-GB" sz="2400" dirty="0">
              <a:solidFill>
                <a:srgbClr val="660066"/>
              </a:solidFill>
              <a:latin typeface="Comic Sans MS"/>
              <a:cs typeface="Comic Sans MS"/>
            </a:endParaRPr>
          </a:p>
        </p:txBody>
      </p:sp>
    </p:spTree>
    <p:extLst>
      <p:ext uri="{BB962C8B-B14F-4D97-AF65-F5344CB8AC3E}">
        <p14:creationId xmlns:p14="http://schemas.microsoft.com/office/powerpoint/2010/main" val="4561322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45261" y="565869"/>
            <a:ext cx="4306307" cy="5527412"/>
          </a:xfrm>
          <a:prstGeom prst="rect">
            <a:avLst/>
          </a:prstGeom>
          <a:ln>
            <a:solidFill>
              <a:srgbClr val="000000"/>
            </a:solidFill>
          </a:ln>
        </p:spPr>
        <p:txBody>
          <a:bodyPr>
            <a:normAutofit fontScale="92500" lnSpcReduction="10000"/>
          </a:bodyPr>
          <a:lstStyle/>
          <a:p>
            <a:pPr marL="0" indent="0">
              <a:buNone/>
            </a:pPr>
            <a:r>
              <a:rPr lang="en-US" sz="4000" b="1" u="sng" dirty="0" smtClean="0">
                <a:latin typeface="Comic Sans MS"/>
                <a:cs typeface="Comic Sans MS"/>
              </a:rPr>
              <a:t>Look for four key things</a:t>
            </a:r>
            <a:r>
              <a:rPr lang="mr-IN" sz="4000" b="1" u="sng" dirty="0" smtClean="0">
                <a:latin typeface="Comic Sans MS"/>
                <a:cs typeface="Comic Sans MS"/>
              </a:rPr>
              <a:t>…</a:t>
            </a:r>
            <a:endParaRPr lang="en-US" sz="4000" b="1" u="sng" dirty="0" smtClean="0">
              <a:latin typeface="Comic Sans MS"/>
              <a:cs typeface="Comic Sans MS"/>
            </a:endParaRPr>
          </a:p>
          <a:p>
            <a:r>
              <a:rPr lang="en-US" sz="4000" dirty="0" smtClean="0">
                <a:solidFill>
                  <a:srgbClr val="FF0000"/>
                </a:solidFill>
                <a:latin typeface="Comic Sans MS"/>
                <a:cs typeface="Comic Sans MS"/>
              </a:rPr>
              <a:t>Start</a:t>
            </a:r>
          </a:p>
          <a:p>
            <a:r>
              <a:rPr lang="en-US" sz="4000" dirty="0" smtClean="0">
                <a:solidFill>
                  <a:srgbClr val="FF0000"/>
                </a:solidFill>
                <a:latin typeface="Comic Sans MS"/>
                <a:cs typeface="Comic Sans MS"/>
              </a:rPr>
              <a:t>Shifts</a:t>
            </a:r>
          </a:p>
          <a:p>
            <a:r>
              <a:rPr lang="en-US" sz="4000" dirty="0" smtClean="0">
                <a:solidFill>
                  <a:srgbClr val="FF0000"/>
                </a:solidFill>
                <a:latin typeface="Comic Sans MS"/>
                <a:cs typeface="Comic Sans MS"/>
              </a:rPr>
              <a:t>Patterns</a:t>
            </a:r>
          </a:p>
          <a:p>
            <a:r>
              <a:rPr lang="en-US" sz="4000" dirty="0" smtClean="0">
                <a:solidFill>
                  <a:srgbClr val="FF0000"/>
                </a:solidFill>
                <a:latin typeface="Comic Sans MS"/>
                <a:cs typeface="Comic Sans MS"/>
              </a:rPr>
              <a:t>Ending</a:t>
            </a:r>
          </a:p>
          <a:p>
            <a:pPr marL="0" indent="0">
              <a:buNone/>
            </a:pPr>
            <a:endParaRPr lang="en-US" sz="4000" dirty="0" smtClean="0">
              <a:latin typeface="Comic Sans MS"/>
              <a:cs typeface="Comic Sans MS"/>
            </a:endParaRPr>
          </a:p>
          <a:p>
            <a:pPr marL="0" indent="0" algn="ctr">
              <a:buNone/>
            </a:pPr>
            <a:r>
              <a:rPr lang="mr-IN" sz="4000" dirty="0" smtClean="0">
                <a:latin typeface="Comic Sans MS"/>
                <a:cs typeface="Comic Sans MS"/>
              </a:rPr>
              <a:t>…</a:t>
            </a:r>
            <a:r>
              <a:rPr lang="en-GB" sz="4000" dirty="0" smtClean="0">
                <a:latin typeface="Comic Sans MS"/>
                <a:cs typeface="Comic Sans MS"/>
              </a:rPr>
              <a:t>then write </a:t>
            </a:r>
            <a:r>
              <a:rPr lang="en-GB" sz="4000" b="1" dirty="0" smtClean="0">
                <a:latin typeface="Comic Sans MS"/>
                <a:cs typeface="Comic Sans MS"/>
              </a:rPr>
              <a:t>in detail</a:t>
            </a:r>
            <a:r>
              <a:rPr lang="en-GB" sz="4000" dirty="0" smtClean="0">
                <a:latin typeface="Comic Sans MS"/>
                <a:cs typeface="Comic Sans MS"/>
              </a:rPr>
              <a:t> about </a:t>
            </a:r>
            <a:r>
              <a:rPr lang="en-GB" sz="4000" b="1" dirty="0" smtClean="0">
                <a:latin typeface="Comic Sans MS"/>
                <a:cs typeface="Comic Sans MS"/>
              </a:rPr>
              <a:t>why</a:t>
            </a:r>
            <a:endParaRPr lang="en-US" sz="4000" dirty="0" smtClean="0">
              <a:latin typeface="Comic Sans MS"/>
              <a:cs typeface="Comic Sans MS"/>
            </a:endParaRPr>
          </a:p>
        </p:txBody>
      </p:sp>
      <p:sp>
        <p:nvSpPr>
          <p:cNvPr id="4" name="Content Placeholder 2"/>
          <p:cNvSpPr>
            <a:spLocks noGrp="1"/>
          </p:cNvSpPr>
          <p:nvPr>
            <p:ph sz="quarter" idx="4294967295"/>
          </p:nvPr>
        </p:nvSpPr>
        <p:spPr>
          <a:xfrm>
            <a:off x="4803037" y="565869"/>
            <a:ext cx="4117706" cy="5527412"/>
          </a:xfrm>
          <a:prstGeom prst="rect">
            <a:avLst/>
          </a:prstGeom>
          <a:ln>
            <a:solidFill>
              <a:srgbClr val="000000"/>
            </a:solidFill>
          </a:ln>
        </p:spPr>
        <p:txBody>
          <a:bodyPr>
            <a:normAutofit fontScale="92500" lnSpcReduction="1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4000" b="1" u="sng" dirty="0" smtClean="0">
                <a:latin typeface="Comic Sans MS"/>
                <a:cs typeface="Comic Sans MS"/>
              </a:rPr>
              <a:t>Aiming High</a:t>
            </a:r>
          </a:p>
          <a:p>
            <a:pPr marL="0" marR="0" lvl="0" indent="0" defTabSz="914400" eaLnBrk="1" fontAlgn="auto" latinLnBrk="0" hangingPunct="1">
              <a:lnSpc>
                <a:spcPct val="100000"/>
              </a:lnSpc>
              <a:spcBef>
                <a:spcPts val="0"/>
              </a:spcBef>
              <a:spcAft>
                <a:spcPts val="0"/>
              </a:spcAft>
              <a:buClrTx/>
              <a:buSzTx/>
              <a:buFontTx/>
              <a:buNone/>
              <a:tabLst/>
              <a:defRPr/>
            </a:pPr>
            <a:r>
              <a:rPr lang="en-US" sz="4000" dirty="0" smtClean="0">
                <a:latin typeface="Comic Sans MS"/>
                <a:cs typeface="Comic Sans MS"/>
              </a:rPr>
              <a:t>Look for</a:t>
            </a:r>
            <a:r>
              <a:rPr lang="mr-IN" sz="4000" dirty="0" smtClean="0">
                <a:latin typeface="Comic Sans MS"/>
                <a:cs typeface="Comic Sans MS"/>
              </a:rPr>
              <a:t>…</a:t>
            </a:r>
            <a:endParaRPr lang="en-GB" sz="4000" dirty="0" smtClean="0">
              <a:latin typeface="Comic Sans MS"/>
              <a:cs typeface="Comic Sans MS"/>
            </a:endParaRPr>
          </a:p>
          <a:p>
            <a:pPr>
              <a:lnSpc>
                <a:spcPct val="100000"/>
              </a:lnSpc>
              <a:spcBef>
                <a:spcPts val="0"/>
              </a:spcBef>
              <a:buClrTx/>
            </a:pPr>
            <a:r>
              <a:rPr lang="en-GB" sz="4000" dirty="0" smtClean="0">
                <a:solidFill>
                  <a:srgbClr val="FF0000"/>
                </a:solidFill>
                <a:latin typeface="Comic Sans MS"/>
                <a:cs typeface="Comic Sans MS"/>
              </a:rPr>
              <a:t>Patterns</a:t>
            </a:r>
          </a:p>
          <a:p>
            <a:pPr>
              <a:lnSpc>
                <a:spcPct val="100000"/>
              </a:lnSpc>
              <a:spcBef>
                <a:spcPts val="0"/>
              </a:spcBef>
              <a:buClrTx/>
            </a:pPr>
            <a:r>
              <a:rPr lang="en-GB" sz="4000" dirty="0" smtClean="0">
                <a:solidFill>
                  <a:srgbClr val="FF0000"/>
                </a:solidFill>
                <a:latin typeface="Comic Sans MS"/>
                <a:cs typeface="Comic Sans MS"/>
              </a:rPr>
              <a:t>Overall structure</a:t>
            </a:r>
          </a:p>
          <a:p>
            <a:pPr>
              <a:lnSpc>
                <a:spcPct val="100000"/>
              </a:lnSpc>
              <a:spcBef>
                <a:spcPts val="0"/>
              </a:spcBef>
              <a:buClrTx/>
            </a:pPr>
            <a:r>
              <a:rPr lang="en-GB" sz="4000" dirty="0" smtClean="0">
                <a:solidFill>
                  <a:srgbClr val="FF0000"/>
                </a:solidFill>
                <a:latin typeface="Comic Sans MS"/>
                <a:cs typeface="Comic Sans MS"/>
              </a:rPr>
              <a:t>Anything unusual</a:t>
            </a:r>
          </a:p>
          <a:p>
            <a:pPr marL="0" indent="0">
              <a:lnSpc>
                <a:spcPct val="100000"/>
              </a:lnSpc>
              <a:spcBef>
                <a:spcPts val="0"/>
              </a:spcBef>
              <a:buClrTx/>
              <a:buNone/>
            </a:pPr>
            <a:endParaRPr lang="en-GB" sz="4000" dirty="0" smtClean="0">
              <a:solidFill>
                <a:srgbClr val="FF0000"/>
              </a:solidFill>
              <a:latin typeface="Comic Sans MS"/>
              <a:cs typeface="Comic Sans MS"/>
            </a:endParaRPr>
          </a:p>
          <a:p>
            <a:pPr marL="0" indent="0">
              <a:spcBef>
                <a:spcPts val="0"/>
              </a:spcBef>
              <a:buNone/>
            </a:pPr>
            <a:r>
              <a:rPr lang="mr-IN" sz="4000" dirty="0" smtClean="0">
                <a:latin typeface="Comic Sans MS"/>
                <a:cs typeface="Comic Sans MS"/>
              </a:rPr>
              <a:t>…</a:t>
            </a:r>
            <a:r>
              <a:rPr lang="en-GB" sz="4000" dirty="0" smtClean="0">
                <a:latin typeface="Comic Sans MS"/>
                <a:cs typeface="Comic Sans MS"/>
              </a:rPr>
              <a:t>then write </a:t>
            </a:r>
            <a:r>
              <a:rPr lang="en-GB" sz="4000" b="1" dirty="0" smtClean="0">
                <a:latin typeface="Comic Sans MS"/>
                <a:cs typeface="Comic Sans MS"/>
              </a:rPr>
              <a:t>in detail</a:t>
            </a:r>
            <a:r>
              <a:rPr lang="en-GB" sz="4000" dirty="0" smtClean="0">
                <a:latin typeface="Comic Sans MS"/>
                <a:cs typeface="Comic Sans MS"/>
              </a:rPr>
              <a:t> about </a:t>
            </a:r>
            <a:r>
              <a:rPr lang="en-GB" sz="4000" b="1" dirty="0" smtClean="0">
                <a:latin typeface="Comic Sans MS"/>
                <a:cs typeface="Comic Sans MS"/>
              </a:rPr>
              <a:t>why</a:t>
            </a:r>
            <a:endParaRPr lang="en-US" sz="4000" dirty="0" smtClean="0">
              <a:latin typeface="Comic Sans MS"/>
              <a:cs typeface="Comic Sans MS"/>
            </a:endParaRPr>
          </a:p>
          <a:p>
            <a:pPr>
              <a:lnSpc>
                <a:spcPct val="100000"/>
              </a:lnSpc>
              <a:spcBef>
                <a:spcPts val="0"/>
              </a:spcBef>
              <a:buClrTx/>
            </a:pPr>
            <a:endParaRPr lang="en-US" sz="4000" dirty="0">
              <a:latin typeface="Comic Sans MS"/>
              <a:cs typeface="Comic Sans MS"/>
            </a:endParaRPr>
          </a:p>
        </p:txBody>
      </p:sp>
    </p:spTree>
    <p:extLst>
      <p:ext uri="{BB962C8B-B14F-4D97-AF65-F5344CB8AC3E}">
        <p14:creationId xmlns:p14="http://schemas.microsoft.com/office/powerpoint/2010/main" val="1363441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9222" y="2290269"/>
            <a:ext cx="7670052" cy="2116777"/>
          </a:xfrm>
          <a:solidFill>
            <a:schemeClr val="lt1">
              <a:alpha val="81000"/>
            </a:schemeClr>
          </a:solidFill>
          <a:ln>
            <a:headEnd/>
            <a:tailEnd/>
          </a:ln>
        </p:spPr>
        <p:style>
          <a:lnRef idx="2">
            <a:schemeClr val="accent4"/>
          </a:lnRef>
          <a:fillRef idx="1">
            <a:schemeClr val="lt1"/>
          </a:fillRef>
          <a:effectRef idx="0">
            <a:schemeClr val="accent4"/>
          </a:effectRef>
          <a:fontRef idx="minor">
            <a:schemeClr val="dk1"/>
          </a:fontRef>
        </p:style>
        <p:txBody>
          <a:bodyPr>
            <a:noAutofit/>
          </a:bodyPr>
          <a:lstStyle/>
          <a:p>
            <a:pPr marL="0" indent="0" algn="ctr">
              <a:buNone/>
            </a:pPr>
            <a:r>
              <a:rPr lang="en-GB" sz="2400" dirty="0" smtClean="0">
                <a:solidFill>
                  <a:srgbClr val="000000"/>
                </a:solidFill>
                <a:latin typeface="Comic Sans MS"/>
                <a:cs typeface="Comic Sans MS"/>
              </a:rPr>
              <a:t>You will be split into groups of THREE or FOUR. </a:t>
            </a:r>
          </a:p>
          <a:p>
            <a:pPr marL="0" indent="0" algn="ctr">
              <a:buNone/>
            </a:pPr>
            <a:r>
              <a:rPr lang="en-GB" sz="2400" dirty="0" smtClean="0">
                <a:solidFill>
                  <a:srgbClr val="000000"/>
                </a:solidFill>
                <a:latin typeface="Comic Sans MS"/>
                <a:cs typeface="Comic Sans MS"/>
              </a:rPr>
              <a:t>You must explore how structural devices have been used in your particular section. Use the question on the worksheet to help. Your group will have to present your findings to the class. </a:t>
            </a:r>
            <a:endParaRPr lang="en-GB" sz="2400" dirty="0">
              <a:solidFill>
                <a:srgbClr val="000000"/>
              </a:solidFill>
              <a:latin typeface="Comic Sans MS"/>
              <a:cs typeface="Comic Sans MS"/>
            </a:endParaRPr>
          </a:p>
        </p:txBody>
      </p:sp>
    </p:spTree>
    <p:extLst>
      <p:ext uri="{BB962C8B-B14F-4D97-AF65-F5344CB8AC3E}">
        <p14:creationId xmlns:p14="http://schemas.microsoft.com/office/powerpoint/2010/main" val="11153288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20003" y="0"/>
            <a:ext cx="6323997" cy="689419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700" dirty="0">
                <a:latin typeface="Comic Sans MS" panose="030F0702030302020204" pitchFamily="66" charset="0"/>
              </a:rPr>
              <a:t>One evening, the boy was crouched on top of the mound making a new town out of a heap of broken glass. He liked this time of day best – after tea, before bed. The air seemed to get grainy as its colour changed from vinegary yellow to candyfloss blue. He could rub it between his fingers like dust and slow time down. At the top of the mound he was in charge and he didn’t want to go home to bed. He collected green glass </a:t>
            </a:r>
            <a:r>
              <a:rPr lang="en-GB" sz="1700" dirty="0" smtClean="0">
                <a:latin typeface="Comic Sans MS" panose="030F0702030302020204" pitchFamily="66" charset="0"/>
              </a:rPr>
              <a:t>shards </a:t>
            </a:r>
            <a:r>
              <a:rPr lang="en-GB" sz="1700" dirty="0">
                <a:latin typeface="Comic Sans MS" panose="030F0702030302020204" pitchFamily="66" charset="0"/>
              </a:rPr>
              <a:t>and broken brown bottle necks. He tumbled fragments of old window in his hands like shattered marbles. He pushed the glass into the mound, making houses, balancing roofs on them, building towers. The last of the sunlight caught and glinted in the tiny glass walls</a:t>
            </a:r>
            <a:r>
              <a:rPr lang="en-GB" sz="1700" dirty="0" smtClean="0">
                <a:latin typeface="Comic Sans MS" panose="030F0702030302020204" pitchFamily="66" charset="0"/>
              </a:rPr>
              <a:t>.</a:t>
            </a:r>
          </a:p>
          <a:p>
            <a:r>
              <a:rPr lang="en-GB" sz="1700" dirty="0" smtClean="0">
                <a:latin typeface="Comic Sans MS" panose="030F0702030302020204" pitchFamily="66" charset="0"/>
              </a:rPr>
              <a:t> </a:t>
            </a:r>
            <a:endParaRPr lang="en-GB" sz="1700" dirty="0">
              <a:latin typeface="Comic Sans MS" panose="030F0702030302020204" pitchFamily="66" charset="0"/>
            </a:endParaRPr>
          </a:p>
          <a:p>
            <a:r>
              <a:rPr lang="en-GB" sz="1700" dirty="0">
                <a:latin typeface="Comic Sans MS" panose="030F0702030302020204" pitchFamily="66" charset="0"/>
              </a:rPr>
              <a:t>More of the black birds than he’d ever seen before rushed overhead and gathered on the lamppost. The orange light hadn’t yet switched on but the shadows were growing. He heard nine chimes of the town hall clock. For a moment, the lamppost looked like a tall thin man wearing a large black hat. When the man turned towards him, he looked like a lamppost. The man had a greyish-green coat speckled with rust and a black hat that quivered with beaks and feathers. The man didn’t need to climb the mound; he was face to face with the boy with his feet still planted in the pavement. </a:t>
            </a:r>
          </a:p>
          <a:p>
            <a:r>
              <a:rPr lang="en-GB" sz="1700" dirty="0">
                <a:latin typeface="Comic Sans MS" panose="030F0702030302020204" pitchFamily="66" charset="0"/>
              </a:rPr>
              <a:t>‘What are you making?’ asked the man. </a:t>
            </a:r>
          </a:p>
          <a:p>
            <a:r>
              <a:rPr lang="en-GB" sz="1700" dirty="0">
                <a:latin typeface="Comic Sans MS" panose="030F0702030302020204" pitchFamily="66" charset="0"/>
              </a:rPr>
              <a:t>The boy didn’t answer. </a:t>
            </a:r>
          </a:p>
        </p:txBody>
      </p:sp>
      <p:sp>
        <p:nvSpPr>
          <p:cNvPr id="11" name="Rounded Rectangle 10"/>
          <p:cNvSpPr/>
          <p:nvPr/>
        </p:nvSpPr>
        <p:spPr>
          <a:xfrm>
            <a:off x="150880" y="4802888"/>
            <a:ext cx="2521195" cy="1638856"/>
          </a:xfrm>
          <a:prstGeom prst="roundRect">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GB" sz="1400" dirty="0">
                <a:solidFill>
                  <a:srgbClr val="000000"/>
                </a:solidFill>
                <a:latin typeface="Comic Sans MS"/>
                <a:cs typeface="Comic Sans MS"/>
              </a:rPr>
              <a:t>What technique is used more? Nouns, adjectives or verbs? What does that suggest about the purpose of this paragraph? (action/description) </a:t>
            </a:r>
          </a:p>
        </p:txBody>
      </p:sp>
      <p:sp>
        <p:nvSpPr>
          <p:cNvPr id="2" name="Right Arrow 1"/>
          <p:cNvSpPr/>
          <p:nvPr/>
        </p:nvSpPr>
        <p:spPr>
          <a:xfrm>
            <a:off x="150880" y="177421"/>
            <a:ext cx="2669123" cy="1811350"/>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GB" sz="1600" dirty="0" smtClean="0">
              <a:solidFill>
                <a:schemeClr val="tx1"/>
              </a:solidFill>
              <a:latin typeface="Comic Sans MS"/>
              <a:cs typeface="Comic Sans MS"/>
            </a:endParaRPr>
          </a:p>
          <a:p>
            <a:pPr lvl="0" algn="ctr"/>
            <a:r>
              <a:rPr lang="en-GB" sz="1600" dirty="0" smtClean="0">
                <a:solidFill>
                  <a:schemeClr val="tx1"/>
                </a:solidFill>
                <a:latin typeface="Comic Sans MS"/>
                <a:cs typeface="Comic Sans MS"/>
              </a:rPr>
              <a:t>What </a:t>
            </a:r>
            <a:r>
              <a:rPr lang="en-GB" sz="1600" dirty="0">
                <a:solidFill>
                  <a:schemeClr val="tx1"/>
                </a:solidFill>
                <a:latin typeface="Comic Sans MS"/>
                <a:cs typeface="Comic Sans MS"/>
              </a:rPr>
              <a:t>is the </a:t>
            </a:r>
            <a:r>
              <a:rPr lang="en-GB" sz="1600" dirty="0" smtClean="0">
                <a:solidFill>
                  <a:schemeClr val="tx1"/>
                </a:solidFill>
                <a:latin typeface="Comic Sans MS"/>
                <a:cs typeface="Comic Sans MS"/>
              </a:rPr>
              <a:t>opening sentence? </a:t>
            </a:r>
            <a:r>
              <a:rPr lang="en-GB" sz="1600" dirty="0">
                <a:solidFill>
                  <a:schemeClr val="tx1"/>
                </a:solidFill>
                <a:latin typeface="Comic Sans MS"/>
                <a:cs typeface="Comic Sans MS"/>
              </a:rPr>
              <a:t>How does it set the scene? </a:t>
            </a:r>
          </a:p>
          <a:p>
            <a:pPr lvl="0"/>
            <a:endParaRPr lang="en-GB" dirty="0">
              <a:solidFill>
                <a:srgbClr val="000000"/>
              </a:solidFill>
              <a:latin typeface="Comic Sans MS"/>
              <a:cs typeface="Comic Sans MS"/>
            </a:endParaRPr>
          </a:p>
        </p:txBody>
      </p:sp>
      <p:sp>
        <p:nvSpPr>
          <p:cNvPr id="7" name="Right Arrow 6"/>
          <p:cNvSpPr/>
          <p:nvPr/>
        </p:nvSpPr>
        <p:spPr>
          <a:xfrm>
            <a:off x="76915" y="3166539"/>
            <a:ext cx="2669123" cy="1403445"/>
          </a:xfrm>
          <a:prstGeom prst="rightArrow">
            <a:avLst/>
          </a:prstGeom>
          <a:solidFill>
            <a:srgbClr val="FFD30E"/>
          </a:solidFill>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en-GB" sz="1600" dirty="0" smtClean="0">
              <a:solidFill>
                <a:schemeClr val="tx1"/>
              </a:solidFill>
              <a:latin typeface="Comic Sans MS"/>
              <a:cs typeface="Comic Sans MS"/>
            </a:endParaRPr>
          </a:p>
          <a:p>
            <a:pPr lvl="0" algn="ctr"/>
            <a:r>
              <a:rPr lang="en-GB" sz="1600" dirty="0" smtClean="0">
                <a:solidFill>
                  <a:schemeClr val="tx1"/>
                </a:solidFill>
                <a:latin typeface="Comic Sans MS"/>
                <a:cs typeface="Comic Sans MS"/>
              </a:rPr>
              <a:t>How does the focus change? Effect?</a:t>
            </a:r>
            <a:endParaRPr lang="en-GB" sz="1600" dirty="0">
              <a:solidFill>
                <a:schemeClr val="tx1"/>
              </a:solidFill>
              <a:latin typeface="Comic Sans MS"/>
              <a:cs typeface="Comic Sans MS"/>
            </a:endParaRPr>
          </a:p>
          <a:p>
            <a:pPr lvl="0"/>
            <a:endParaRPr lang="en-GB" dirty="0">
              <a:solidFill>
                <a:srgbClr val="000000"/>
              </a:solidFill>
              <a:latin typeface="Comic Sans MS"/>
              <a:cs typeface="Comic Sans MS"/>
            </a:endParaRPr>
          </a:p>
        </p:txBody>
      </p:sp>
    </p:spTree>
    <p:extLst>
      <p:ext uri="{BB962C8B-B14F-4D97-AF65-F5344CB8AC3E}">
        <p14:creationId xmlns:p14="http://schemas.microsoft.com/office/powerpoint/2010/main" val="42887672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322</TotalTime>
  <Words>1766</Words>
  <Application>Microsoft Macintosh PowerPoint</Application>
  <PresentationFormat>On-screen Show (4:3)</PresentationFormat>
  <Paragraphs>237</Paragraphs>
  <Slides>15</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Document</vt:lpstr>
      <vt:lpstr>Structure Revision- Q3</vt:lpstr>
      <vt:lpstr>Question 3</vt:lpstr>
      <vt:lpstr>PowerPoint Presentation</vt:lpstr>
      <vt:lpstr>PowerPoint Presentation</vt:lpstr>
      <vt:lpstr>Differences between language and structure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Mark Scheme</vt:lpstr>
      <vt:lpstr>PowerPoint Presentation</vt:lpstr>
    </vt:vector>
  </TitlesOfParts>
  <Company>PGCE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Q3</dc:title>
  <dc:creator>Natalie Cole</dc:creator>
  <cp:lastModifiedBy>Natalie Cole</cp:lastModifiedBy>
  <cp:revision>31</cp:revision>
  <dcterms:created xsi:type="dcterms:W3CDTF">2016-06-19T16:22:02Z</dcterms:created>
  <dcterms:modified xsi:type="dcterms:W3CDTF">2017-04-25T18:20:28Z</dcterms:modified>
</cp:coreProperties>
</file>